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6" r:id="rId2"/>
    <p:sldId id="267" r:id="rId3"/>
    <p:sldId id="257" r:id="rId4"/>
    <p:sldId id="268" r:id="rId5"/>
    <p:sldId id="258" r:id="rId6"/>
    <p:sldId id="259" r:id="rId7"/>
    <p:sldId id="260" r:id="rId8"/>
    <p:sldId id="269" r:id="rId9"/>
    <p:sldId id="261" r:id="rId10"/>
    <p:sldId id="263" r:id="rId11"/>
    <p:sldId id="270" r:id="rId12"/>
    <p:sldId id="272" r:id="rId13"/>
    <p:sldId id="271" r:id="rId14"/>
    <p:sldId id="273" r:id="rId15"/>
    <p:sldId id="264" r:id="rId16"/>
    <p:sldId id="262" r:id="rId17"/>
    <p:sldId id="265" r:id="rId18"/>
  </p:sldIdLst>
  <p:sldSz cx="18288000" cy="10287000"/>
  <p:notesSz cx="6858000" cy="9144000"/>
  <p:embeddedFontLst>
    <p:embeddedFont>
      <p:font typeface="Anton" pitchFamily="2" charset="0"/>
      <p:regular r:id="rId19"/>
    </p:embeddedFont>
    <p:embeddedFont>
      <p:font typeface="Open Sans" panose="020B0606030504020204" pitchFamily="34" charset="0"/>
      <p:regular r:id="rId20"/>
      <p:bold r:id="rId21"/>
      <p:italic r:id="rId22"/>
      <p:boldItalic r:id="rId23"/>
    </p:embeddedFont>
    <p:embeddedFont>
      <p:font typeface="Open Sans Bold" panose="020B0806030504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EF0"/>
    <a:srgbClr val="5E5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3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svg"/><Relationship Id="rId7"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jpeg"/><Relationship Id="rId11" Type="http://schemas.openxmlformats.org/officeDocument/2006/relationships/image" Target="../media/image5.svg"/><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12" Type="http://schemas.openxmlformats.org/officeDocument/2006/relationships/image" Target="../media/image5.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12.jpeg"/><Relationship Id="rId4" Type="http://schemas.openxmlformats.org/officeDocument/2006/relationships/image" Target="../media/image9.sv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6.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A6A8CC33-D0CE-5175-713E-8CBD6C2B7117}"/>
            </a:ext>
          </a:extLst>
        </p:cNvPr>
        <p:cNvGrpSpPr/>
        <p:nvPr/>
      </p:nvGrpSpPr>
      <p:grpSpPr>
        <a:xfrm>
          <a:off x="0" y="0"/>
          <a:ext cx="0" cy="0"/>
          <a:chOff x="0" y="0"/>
          <a:chExt cx="0" cy="0"/>
        </a:xfrm>
      </p:grpSpPr>
      <p:grpSp>
        <p:nvGrpSpPr>
          <p:cNvPr id="22" name="Group 2">
            <a:extLst>
              <a:ext uri="{FF2B5EF4-FFF2-40B4-BE49-F238E27FC236}">
                <a16:creationId xmlns:a16="http://schemas.microsoft.com/office/drawing/2014/main" id="{4CCC6A18-37F1-B588-A442-4765F60CD7C3}"/>
              </a:ext>
            </a:extLst>
          </p:cNvPr>
          <p:cNvGrpSpPr/>
          <p:nvPr/>
        </p:nvGrpSpPr>
        <p:grpSpPr>
          <a:xfrm>
            <a:off x="-6258955" y="7997314"/>
            <a:ext cx="6012725" cy="1573375"/>
            <a:chOff x="0" y="0"/>
            <a:chExt cx="812800" cy="212689"/>
          </a:xfrm>
        </p:grpSpPr>
        <p:sp>
          <p:nvSpPr>
            <p:cNvPr id="23" name="Freeform 3">
              <a:extLst>
                <a:ext uri="{FF2B5EF4-FFF2-40B4-BE49-F238E27FC236}">
                  <a16:creationId xmlns:a16="http://schemas.microsoft.com/office/drawing/2014/main" id="{22338B0A-2759-D1E9-3D1B-06E794FA0C0F}"/>
                </a:ext>
              </a:extLst>
            </p:cNvPr>
            <p:cNvSpPr/>
            <p:nvPr/>
          </p:nvSpPr>
          <p:spPr>
            <a:xfrm>
              <a:off x="0" y="0"/>
              <a:ext cx="812800" cy="212689"/>
            </a:xfrm>
            <a:custGeom>
              <a:avLst/>
              <a:gdLst/>
              <a:ahLst/>
              <a:cxnLst/>
              <a:rect l="l" t="t" r="r" b="b"/>
              <a:pathLst>
                <a:path w="812800" h="212689">
                  <a:moveTo>
                    <a:pt x="609600" y="0"/>
                  </a:moveTo>
                  <a:lnTo>
                    <a:pt x="0" y="0"/>
                  </a:lnTo>
                  <a:lnTo>
                    <a:pt x="203200" y="212689"/>
                  </a:lnTo>
                  <a:lnTo>
                    <a:pt x="812800" y="212689"/>
                  </a:lnTo>
                  <a:lnTo>
                    <a:pt x="609600" y="0"/>
                  </a:lnTo>
                  <a:close/>
                </a:path>
              </a:pathLst>
            </a:custGeom>
            <a:solidFill>
              <a:srgbClr val="000000">
                <a:alpha val="0"/>
              </a:srgbClr>
            </a:solidFill>
            <a:ln w="76200" cap="sq">
              <a:solidFill>
                <a:srgbClr val="76ADE5"/>
              </a:solidFill>
              <a:prstDash val="solid"/>
              <a:miter/>
            </a:ln>
          </p:spPr>
        </p:sp>
        <p:sp>
          <p:nvSpPr>
            <p:cNvPr id="24" name="TextBox 4">
              <a:extLst>
                <a:ext uri="{FF2B5EF4-FFF2-40B4-BE49-F238E27FC236}">
                  <a16:creationId xmlns:a16="http://schemas.microsoft.com/office/drawing/2014/main" id="{B5FA49F0-402C-7144-149E-15DDB6EAD3ED}"/>
                </a:ext>
              </a:extLst>
            </p:cNvPr>
            <p:cNvSpPr txBox="1"/>
            <p:nvPr/>
          </p:nvSpPr>
          <p:spPr>
            <a:xfrm>
              <a:off x="101600" y="-38100"/>
              <a:ext cx="609600"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a:extLst>
              <a:ext uri="{FF2B5EF4-FFF2-40B4-BE49-F238E27FC236}">
                <a16:creationId xmlns:a16="http://schemas.microsoft.com/office/drawing/2014/main" id="{C3B807D3-33CD-D1B5-05A7-6DE88325F79D}"/>
              </a:ext>
            </a:extLst>
          </p:cNvPr>
          <p:cNvGrpSpPr/>
          <p:nvPr/>
        </p:nvGrpSpPr>
        <p:grpSpPr>
          <a:xfrm>
            <a:off x="12091475" y="6099455"/>
            <a:ext cx="6012725" cy="1573375"/>
            <a:chOff x="0" y="0"/>
            <a:chExt cx="812800" cy="212689"/>
          </a:xfrm>
        </p:grpSpPr>
        <p:sp>
          <p:nvSpPr>
            <p:cNvPr id="3" name="Freeform 3">
              <a:extLst>
                <a:ext uri="{FF2B5EF4-FFF2-40B4-BE49-F238E27FC236}">
                  <a16:creationId xmlns:a16="http://schemas.microsoft.com/office/drawing/2014/main" id="{335BFEBE-44B6-3212-56E5-4310660124FB}"/>
                </a:ext>
              </a:extLst>
            </p:cNvPr>
            <p:cNvSpPr/>
            <p:nvPr/>
          </p:nvSpPr>
          <p:spPr>
            <a:xfrm>
              <a:off x="0" y="0"/>
              <a:ext cx="812800" cy="212689"/>
            </a:xfrm>
            <a:custGeom>
              <a:avLst/>
              <a:gdLst/>
              <a:ahLst/>
              <a:cxnLst/>
              <a:rect l="l" t="t" r="r" b="b"/>
              <a:pathLst>
                <a:path w="812800" h="212689">
                  <a:moveTo>
                    <a:pt x="609600" y="0"/>
                  </a:moveTo>
                  <a:lnTo>
                    <a:pt x="0" y="0"/>
                  </a:lnTo>
                  <a:lnTo>
                    <a:pt x="203200" y="212689"/>
                  </a:lnTo>
                  <a:lnTo>
                    <a:pt x="812800" y="212689"/>
                  </a:lnTo>
                  <a:lnTo>
                    <a:pt x="609600" y="0"/>
                  </a:lnTo>
                  <a:close/>
                </a:path>
              </a:pathLst>
            </a:custGeom>
            <a:solidFill>
              <a:srgbClr val="000000">
                <a:alpha val="0"/>
              </a:srgbClr>
            </a:solidFill>
            <a:ln w="76200" cap="sq">
              <a:solidFill>
                <a:srgbClr val="76ADE5"/>
              </a:solidFill>
              <a:prstDash val="solid"/>
              <a:miter/>
            </a:ln>
          </p:spPr>
        </p:sp>
        <p:sp>
          <p:nvSpPr>
            <p:cNvPr id="4" name="TextBox 4">
              <a:extLst>
                <a:ext uri="{FF2B5EF4-FFF2-40B4-BE49-F238E27FC236}">
                  <a16:creationId xmlns:a16="http://schemas.microsoft.com/office/drawing/2014/main" id="{C41060D3-EEFD-DEFC-6A8B-0CB9C486DBCB}"/>
                </a:ext>
              </a:extLst>
            </p:cNvPr>
            <p:cNvSpPr txBox="1"/>
            <p:nvPr/>
          </p:nvSpPr>
          <p:spPr>
            <a:xfrm>
              <a:off x="101600" y="-38100"/>
              <a:ext cx="609600"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A9732C83-8E65-5C96-048D-B07DBC0C42C6}"/>
              </a:ext>
            </a:extLst>
          </p:cNvPr>
          <p:cNvGrpSpPr/>
          <p:nvPr/>
        </p:nvGrpSpPr>
        <p:grpSpPr>
          <a:xfrm>
            <a:off x="6078750" y="-944725"/>
            <a:ext cx="7559470" cy="1573375"/>
            <a:chOff x="0" y="0"/>
            <a:chExt cx="1021889" cy="212689"/>
          </a:xfrm>
        </p:grpSpPr>
        <p:sp>
          <p:nvSpPr>
            <p:cNvPr id="6" name="Freeform 6">
              <a:extLst>
                <a:ext uri="{FF2B5EF4-FFF2-40B4-BE49-F238E27FC236}">
                  <a16:creationId xmlns:a16="http://schemas.microsoft.com/office/drawing/2014/main" id="{5B353B9E-B9A4-6FFF-8A23-E8B628B013FF}"/>
                </a:ext>
              </a:extLst>
            </p:cNvPr>
            <p:cNvSpPr/>
            <p:nvPr/>
          </p:nvSpPr>
          <p:spPr>
            <a:xfrm>
              <a:off x="0" y="0"/>
              <a:ext cx="1021889" cy="212689"/>
            </a:xfrm>
            <a:custGeom>
              <a:avLst/>
              <a:gdLst/>
              <a:ahLst/>
              <a:cxnLst/>
              <a:rect l="l" t="t" r="r" b="b"/>
              <a:pathLst>
                <a:path w="1021889" h="212689">
                  <a:moveTo>
                    <a:pt x="818689" y="0"/>
                  </a:moveTo>
                  <a:lnTo>
                    <a:pt x="0" y="0"/>
                  </a:lnTo>
                  <a:lnTo>
                    <a:pt x="203200" y="212689"/>
                  </a:lnTo>
                  <a:lnTo>
                    <a:pt x="1021889" y="212689"/>
                  </a:lnTo>
                  <a:lnTo>
                    <a:pt x="818689" y="0"/>
                  </a:lnTo>
                  <a:close/>
                </a:path>
              </a:pathLst>
            </a:custGeom>
            <a:solidFill>
              <a:srgbClr val="000000">
                <a:alpha val="0"/>
              </a:srgbClr>
            </a:solidFill>
            <a:ln w="76200" cap="sq">
              <a:solidFill>
                <a:srgbClr val="76ADE5"/>
              </a:solidFill>
              <a:prstDash val="solid"/>
              <a:miter/>
            </a:ln>
          </p:spPr>
        </p:sp>
        <p:sp>
          <p:nvSpPr>
            <p:cNvPr id="7" name="TextBox 7">
              <a:extLst>
                <a:ext uri="{FF2B5EF4-FFF2-40B4-BE49-F238E27FC236}">
                  <a16:creationId xmlns:a16="http://schemas.microsoft.com/office/drawing/2014/main" id="{2CB41642-07B2-079E-4DD8-37D31FAC6739}"/>
                </a:ext>
              </a:extLst>
            </p:cNvPr>
            <p:cNvSpPr txBox="1"/>
            <p:nvPr/>
          </p:nvSpPr>
          <p:spPr>
            <a:xfrm>
              <a:off x="101600" y="-38100"/>
              <a:ext cx="818689"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D83C83F0-BBB3-3B81-C863-41376EC499F0}"/>
              </a:ext>
            </a:extLst>
          </p:cNvPr>
          <p:cNvGrpSpPr/>
          <p:nvPr/>
        </p:nvGrpSpPr>
        <p:grpSpPr>
          <a:xfrm>
            <a:off x="7635817" y="1028700"/>
            <a:ext cx="12842052" cy="6263937"/>
            <a:chOff x="0" y="0"/>
            <a:chExt cx="406400" cy="198229"/>
          </a:xfrm>
        </p:grpSpPr>
        <p:sp>
          <p:nvSpPr>
            <p:cNvPr id="9" name="Freeform 9">
              <a:extLst>
                <a:ext uri="{FF2B5EF4-FFF2-40B4-BE49-F238E27FC236}">
                  <a16:creationId xmlns:a16="http://schemas.microsoft.com/office/drawing/2014/main" id="{1FE8674C-4440-A846-C95F-FFA7972DC91D}"/>
                </a:ext>
              </a:extLst>
            </p:cNvPr>
            <p:cNvSpPr/>
            <p:nvPr/>
          </p:nvSpPr>
          <p:spPr>
            <a:xfrm rot="6000">
              <a:off x="-173" y="0"/>
              <a:ext cx="406745" cy="198228"/>
            </a:xfrm>
            <a:custGeom>
              <a:avLst/>
              <a:gdLst/>
              <a:ahLst/>
              <a:cxnLst/>
              <a:rect l="l" t="t" r="r" b="b"/>
              <a:pathLst>
                <a:path w="406745" h="198228">
                  <a:moveTo>
                    <a:pt x="203200" y="0"/>
                  </a:moveTo>
                  <a:lnTo>
                    <a:pt x="0" y="355"/>
                  </a:lnTo>
                  <a:lnTo>
                    <a:pt x="203546" y="198229"/>
                  </a:lnTo>
                  <a:lnTo>
                    <a:pt x="406746" y="197874"/>
                  </a:lnTo>
                  <a:lnTo>
                    <a:pt x="203200" y="0"/>
                  </a:lnTo>
                  <a:close/>
                </a:path>
              </a:pathLst>
            </a:custGeom>
            <a:blipFill>
              <a:blip r:embed="rId2"/>
              <a:stretch>
                <a:fillRect l="-3046" t="-19443" r="41" b="-21372"/>
              </a:stretch>
            </a:blipFill>
          </p:spPr>
        </p:sp>
      </p:grpSp>
      <p:sp>
        <p:nvSpPr>
          <p:cNvPr id="10" name="Freeform 10">
            <a:extLst>
              <a:ext uri="{FF2B5EF4-FFF2-40B4-BE49-F238E27FC236}">
                <a16:creationId xmlns:a16="http://schemas.microsoft.com/office/drawing/2014/main" id="{3DAC2813-014D-ADB5-A202-A62B7270F077}"/>
              </a:ext>
            </a:extLst>
          </p:cNvPr>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a:extLst>
              <a:ext uri="{FF2B5EF4-FFF2-40B4-BE49-F238E27FC236}">
                <a16:creationId xmlns:a16="http://schemas.microsoft.com/office/drawing/2014/main" id="{F41DAFEC-8950-BE7C-C905-F8AB55BBA5FD}"/>
              </a:ext>
            </a:extLst>
          </p:cNvPr>
          <p:cNvSpPr/>
          <p:nvPr/>
        </p:nvSpPr>
        <p:spPr>
          <a:xfrm rot="-10800000">
            <a:off x="14056843" y="0"/>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a:extLst>
              <a:ext uri="{FF2B5EF4-FFF2-40B4-BE49-F238E27FC236}">
                <a16:creationId xmlns:a16="http://schemas.microsoft.com/office/drawing/2014/main" id="{2B77D7BB-8868-A089-4D97-E53E0C160761}"/>
              </a:ext>
            </a:extLst>
          </p:cNvPr>
          <p:cNvSpPr/>
          <p:nvPr/>
        </p:nvSpPr>
        <p:spPr>
          <a:xfrm>
            <a:off x="14130681" y="8454365"/>
            <a:ext cx="1934312" cy="761636"/>
          </a:xfrm>
          <a:custGeom>
            <a:avLst/>
            <a:gdLst/>
            <a:ahLst/>
            <a:cxnLst/>
            <a:rect l="l" t="t" r="r" b="b"/>
            <a:pathLst>
              <a:path w="1934312" h="761636">
                <a:moveTo>
                  <a:pt x="0" y="0"/>
                </a:moveTo>
                <a:lnTo>
                  <a:pt x="1934313" y="0"/>
                </a:lnTo>
                <a:lnTo>
                  <a:pt x="1934313" y="761635"/>
                </a:lnTo>
                <a:lnTo>
                  <a:pt x="0" y="7616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13">
            <a:extLst>
              <a:ext uri="{FF2B5EF4-FFF2-40B4-BE49-F238E27FC236}">
                <a16:creationId xmlns:a16="http://schemas.microsoft.com/office/drawing/2014/main" id="{54435A5B-9A82-691E-9270-BC4D088BDC2E}"/>
              </a:ext>
            </a:extLst>
          </p:cNvPr>
          <p:cNvGrpSpPr/>
          <p:nvPr/>
        </p:nvGrpSpPr>
        <p:grpSpPr>
          <a:xfrm>
            <a:off x="0" y="8454365"/>
            <a:ext cx="13638221" cy="803935"/>
            <a:chOff x="0" y="0"/>
            <a:chExt cx="3591959" cy="211736"/>
          </a:xfrm>
        </p:grpSpPr>
        <p:sp>
          <p:nvSpPr>
            <p:cNvPr id="14" name="Freeform 14">
              <a:extLst>
                <a:ext uri="{FF2B5EF4-FFF2-40B4-BE49-F238E27FC236}">
                  <a16:creationId xmlns:a16="http://schemas.microsoft.com/office/drawing/2014/main" id="{1CD734D3-E39A-A79F-3733-4C8CBD42E0A9}"/>
                </a:ext>
              </a:extLst>
            </p:cNvPr>
            <p:cNvSpPr/>
            <p:nvPr/>
          </p:nvSpPr>
          <p:spPr>
            <a:xfrm>
              <a:off x="0" y="0"/>
              <a:ext cx="3591959" cy="211736"/>
            </a:xfrm>
            <a:custGeom>
              <a:avLst/>
              <a:gdLst/>
              <a:ahLst/>
              <a:cxnLst/>
              <a:rect l="l" t="t" r="r" b="b"/>
              <a:pathLst>
                <a:path w="3591959" h="211736">
                  <a:moveTo>
                    <a:pt x="0" y="0"/>
                  </a:moveTo>
                  <a:lnTo>
                    <a:pt x="3591959" y="0"/>
                  </a:lnTo>
                  <a:lnTo>
                    <a:pt x="3591959" y="211736"/>
                  </a:lnTo>
                  <a:lnTo>
                    <a:pt x="0" y="211736"/>
                  </a:lnTo>
                  <a:close/>
                </a:path>
              </a:pathLst>
            </a:custGeom>
            <a:solidFill>
              <a:srgbClr val="5E50A0"/>
            </a:solidFill>
          </p:spPr>
        </p:sp>
        <p:sp>
          <p:nvSpPr>
            <p:cNvPr id="15" name="TextBox 15">
              <a:extLst>
                <a:ext uri="{FF2B5EF4-FFF2-40B4-BE49-F238E27FC236}">
                  <a16:creationId xmlns:a16="http://schemas.microsoft.com/office/drawing/2014/main" id="{40B44C02-8F70-725A-C8CE-9573768D923E}"/>
                </a:ext>
              </a:extLst>
            </p:cNvPr>
            <p:cNvSpPr txBox="1"/>
            <p:nvPr/>
          </p:nvSpPr>
          <p:spPr>
            <a:xfrm>
              <a:off x="0" y="-38100"/>
              <a:ext cx="3591959" cy="249836"/>
            </a:xfrm>
            <a:prstGeom prst="rect">
              <a:avLst/>
            </a:prstGeom>
          </p:spPr>
          <p:txBody>
            <a:bodyPr lIns="50800" tIns="50800" rIns="50800" bIns="50800" rtlCol="0" anchor="ctr"/>
            <a:lstStyle/>
            <a:p>
              <a:pPr algn="ctr">
                <a:lnSpc>
                  <a:spcPts val="2659"/>
                </a:lnSpc>
              </a:pPr>
              <a:endParaRPr/>
            </a:p>
          </p:txBody>
        </p:sp>
      </p:grpSp>
      <p:sp>
        <p:nvSpPr>
          <p:cNvPr id="19" name="TextBox 19">
            <a:extLst>
              <a:ext uri="{FF2B5EF4-FFF2-40B4-BE49-F238E27FC236}">
                <a16:creationId xmlns:a16="http://schemas.microsoft.com/office/drawing/2014/main" id="{0F86168E-6E9F-6630-8FE7-2E8EBF7BD915}"/>
              </a:ext>
            </a:extLst>
          </p:cNvPr>
          <p:cNvSpPr txBox="1"/>
          <p:nvPr/>
        </p:nvSpPr>
        <p:spPr>
          <a:xfrm>
            <a:off x="1058785" y="1236463"/>
            <a:ext cx="12412952" cy="3385542"/>
          </a:xfrm>
          <a:prstGeom prst="rect">
            <a:avLst/>
          </a:prstGeom>
        </p:spPr>
        <p:txBody>
          <a:bodyPr wrap="square" lIns="0" tIns="0" rIns="0" bIns="0" rtlCol="0" anchor="t">
            <a:spAutoFit/>
          </a:bodyPr>
          <a:lstStyle/>
          <a:p>
            <a:pPr algn="l">
              <a:lnSpc>
                <a:spcPts val="13178"/>
              </a:lnSpc>
            </a:pPr>
            <a:r>
              <a:rPr lang="vi-VN" sz="11980" dirty="0">
                <a:solidFill>
                  <a:srgbClr val="5E50A0"/>
                </a:solidFill>
                <a:latin typeface="Anton"/>
                <a:ea typeface="Anton"/>
                <a:cs typeface="Anton"/>
                <a:sym typeface="Anton"/>
              </a:rPr>
              <a:t>PHÂN TÍCH &amp; THIẾT KẾ</a:t>
            </a:r>
            <a:r>
              <a:rPr lang="en-US" sz="11980" dirty="0">
                <a:solidFill>
                  <a:srgbClr val="2C1F36"/>
                </a:solidFill>
                <a:latin typeface="Anton"/>
                <a:ea typeface="Anton"/>
                <a:cs typeface="Anton"/>
                <a:sym typeface="Anton"/>
              </a:rPr>
              <a:t> </a:t>
            </a:r>
            <a:endParaRPr lang="vi-VN" sz="11980" dirty="0">
              <a:solidFill>
                <a:srgbClr val="794897"/>
              </a:solidFill>
              <a:latin typeface="Anton"/>
              <a:ea typeface="Anton"/>
              <a:cs typeface="Anton"/>
              <a:sym typeface="Anton"/>
            </a:endParaRPr>
          </a:p>
          <a:p>
            <a:pPr algn="l">
              <a:lnSpc>
                <a:spcPts val="13178"/>
              </a:lnSpc>
            </a:pPr>
            <a:r>
              <a:rPr lang="vi-VN" sz="11980" dirty="0">
                <a:solidFill>
                  <a:srgbClr val="794897"/>
                </a:solidFill>
                <a:latin typeface="Anton"/>
                <a:ea typeface="Anton"/>
                <a:cs typeface="Anton"/>
                <a:sym typeface="Anton"/>
              </a:rPr>
              <a:t>PHẦN MỀM</a:t>
            </a:r>
            <a:endParaRPr lang="en-US" sz="11980" dirty="0">
              <a:solidFill>
                <a:srgbClr val="794897"/>
              </a:solidFill>
              <a:latin typeface="Anton"/>
              <a:ea typeface="Anton"/>
              <a:cs typeface="Anton"/>
              <a:sym typeface="Anton"/>
            </a:endParaRPr>
          </a:p>
        </p:txBody>
      </p:sp>
      <p:sp>
        <p:nvSpPr>
          <p:cNvPr id="20" name="TextBox 20">
            <a:extLst>
              <a:ext uri="{FF2B5EF4-FFF2-40B4-BE49-F238E27FC236}">
                <a16:creationId xmlns:a16="http://schemas.microsoft.com/office/drawing/2014/main" id="{DC42D3FA-CB54-989C-BDBC-C56E0B50F74E}"/>
              </a:ext>
            </a:extLst>
          </p:cNvPr>
          <p:cNvSpPr txBox="1"/>
          <p:nvPr/>
        </p:nvSpPr>
        <p:spPr>
          <a:xfrm>
            <a:off x="1063701" y="5049443"/>
            <a:ext cx="9382004" cy="1231106"/>
          </a:xfrm>
          <a:prstGeom prst="rect">
            <a:avLst/>
          </a:prstGeom>
        </p:spPr>
        <p:txBody>
          <a:bodyPr lIns="0" tIns="0" rIns="0" bIns="0" rtlCol="0" anchor="t">
            <a:spAutoFit/>
          </a:bodyPr>
          <a:lstStyle/>
          <a:p>
            <a:pPr algn="l">
              <a:lnSpc>
                <a:spcPts val="4800"/>
              </a:lnSpc>
            </a:pPr>
            <a:r>
              <a:rPr lang="vi-VN" sz="4000" b="1" dirty="0">
                <a:solidFill>
                  <a:srgbClr val="2C1F36"/>
                </a:solidFill>
                <a:latin typeface="Open Sans Bold"/>
                <a:ea typeface="Open Sans Bold"/>
                <a:cs typeface="Open Sans Bold"/>
                <a:sym typeface="Open Sans Bold"/>
              </a:rPr>
              <a:t>HỆ THỐNG QUẢN LÝ CỬA HÀNG THIẾT BỊ ĐIỆN TỬ</a:t>
            </a:r>
            <a:endParaRPr lang="en-US" sz="4000" b="1" dirty="0">
              <a:solidFill>
                <a:srgbClr val="2C1F36"/>
              </a:solidFill>
              <a:latin typeface="Open Sans Bold"/>
              <a:ea typeface="Open Sans Bold"/>
              <a:cs typeface="Open Sans Bold"/>
              <a:sym typeface="Open Sans Bold"/>
            </a:endParaRPr>
          </a:p>
        </p:txBody>
      </p:sp>
      <p:sp>
        <p:nvSpPr>
          <p:cNvPr id="21" name="TextBox 21">
            <a:extLst>
              <a:ext uri="{FF2B5EF4-FFF2-40B4-BE49-F238E27FC236}">
                <a16:creationId xmlns:a16="http://schemas.microsoft.com/office/drawing/2014/main" id="{AE5ABD4F-4C87-BE30-2F98-9C6404A751DB}"/>
              </a:ext>
            </a:extLst>
          </p:cNvPr>
          <p:cNvSpPr txBox="1"/>
          <p:nvPr/>
        </p:nvSpPr>
        <p:spPr>
          <a:xfrm>
            <a:off x="1225268" y="8649445"/>
            <a:ext cx="11500132" cy="371255"/>
          </a:xfrm>
          <a:prstGeom prst="rect">
            <a:avLst/>
          </a:prstGeom>
        </p:spPr>
        <p:txBody>
          <a:bodyPr wrap="square" lIns="0" tIns="0" rIns="0" bIns="0" rtlCol="0" anchor="t">
            <a:spAutoFit/>
          </a:bodyPr>
          <a:lstStyle/>
          <a:p>
            <a:pPr algn="l">
              <a:lnSpc>
                <a:spcPts val="2999"/>
              </a:lnSpc>
            </a:pPr>
            <a:r>
              <a:rPr lang="vi-VN" sz="2499" dirty="0">
                <a:solidFill>
                  <a:srgbClr val="EAEEF0"/>
                </a:solidFill>
                <a:latin typeface="Open Sans"/>
                <a:ea typeface="Open Sans"/>
                <a:cs typeface="Open Sans"/>
                <a:sym typeface="Open Sans"/>
              </a:rPr>
              <a:t>GIẢNG VIÊN GIẢNG DẠY: </a:t>
            </a:r>
            <a:r>
              <a:rPr lang="vi-VN" sz="2499" dirty="0" err="1">
                <a:solidFill>
                  <a:srgbClr val="EAEEF0"/>
                </a:solidFill>
                <a:latin typeface="Open Sans"/>
                <a:ea typeface="Open Sans"/>
                <a:cs typeface="Open Sans"/>
                <a:sym typeface="Open Sans"/>
              </a:rPr>
              <a:t>ThS</a:t>
            </a:r>
            <a:r>
              <a:rPr lang="vi-VN" sz="2499" dirty="0">
                <a:solidFill>
                  <a:srgbClr val="EAEEF0"/>
                </a:solidFill>
                <a:latin typeface="Open Sans"/>
                <a:ea typeface="Open Sans"/>
                <a:cs typeface="Open Sans"/>
                <a:sym typeface="Open Sans"/>
              </a:rPr>
              <a:t> VŨ QUANG DŨNG &amp; </a:t>
            </a:r>
            <a:r>
              <a:rPr lang="vi-VN" sz="2499" dirty="0" err="1">
                <a:solidFill>
                  <a:srgbClr val="EAEEF0"/>
                </a:solidFill>
                <a:latin typeface="Open Sans"/>
                <a:ea typeface="Open Sans"/>
                <a:cs typeface="Open Sans"/>
                <a:sym typeface="Open Sans"/>
              </a:rPr>
              <a:t>ThS</a:t>
            </a:r>
            <a:r>
              <a:rPr lang="vi-VN" sz="2499" dirty="0">
                <a:solidFill>
                  <a:srgbClr val="EAEEF0"/>
                </a:solidFill>
                <a:latin typeface="Open Sans"/>
                <a:ea typeface="Open Sans"/>
                <a:cs typeface="Open Sans"/>
                <a:sym typeface="Open Sans"/>
              </a:rPr>
              <a:t> NGUYỄN XUÂN QUẾ  </a:t>
            </a:r>
            <a:endParaRPr lang="en-US" sz="2499" dirty="0">
              <a:solidFill>
                <a:srgbClr val="EAEEF0"/>
              </a:solidFill>
              <a:latin typeface="Open Sans"/>
              <a:ea typeface="Open Sans"/>
              <a:cs typeface="Open Sans"/>
              <a:sym typeface="Open Sans"/>
            </a:endParaRPr>
          </a:p>
        </p:txBody>
      </p:sp>
    </p:spTree>
    <p:extLst>
      <p:ext uri="{BB962C8B-B14F-4D97-AF65-F5344CB8AC3E}">
        <p14:creationId xmlns:p14="http://schemas.microsoft.com/office/powerpoint/2010/main" val="3342857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sp>
        <p:nvSpPr>
          <p:cNvPr id="2" name="Freeform 2"/>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78761" y="8471612"/>
            <a:ext cx="17293580" cy="866600"/>
            <a:chOff x="0" y="0"/>
            <a:chExt cx="4244348" cy="212689"/>
          </a:xfrm>
        </p:grpSpPr>
        <p:sp>
          <p:nvSpPr>
            <p:cNvPr id="5" name="Freeform 5"/>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3774912" y="1333682"/>
            <a:ext cx="1934312" cy="761636"/>
          </a:xfrm>
          <a:custGeom>
            <a:avLst/>
            <a:gdLst/>
            <a:ahLst/>
            <a:cxnLst/>
            <a:rect l="l" t="t" r="r" b="b"/>
            <a:pathLst>
              <a:path w="1934312" h="761636">
                <a:moveTo>
                  <a:pt x="0" y="0"/>
                </a:moveTo>
                <a:lnTo>
                  <a:pt x="1934313" y="0"/>
                </a:lnTo>
                <a:lnTo>
                  <a:pt x="1934313" y="761636"/>
                </a:lnTo>
                <a:lnTo>
                  <a:pt x="0" y="761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028700" y="1190625"/>
            <a:ext cx="12746212" cy="2322559"/>
          </a:xfrm>
          <a:prstGeom prst="rect">
            <a:avLst/>
          </a:prstGeom>
        </p:spPr>
        <p:txBody>
          <a:bodyPr lIns="0" tIns="0" rIns="0" bIns="0" rtlCol="0" anchor="t">
            <a:spAutoFit/>
          </a:bodyPr>
          <a:lstStyle/>
          <a:p>
            <a:pPr algn="l">
              <a:lnSpc>
                <a:spcPts val="9000"/>
              </a:lnSpc>
            </a:pPr>
            <a:r>
              <a:rPr lang="vi-VN" sz="9000" dirty="0">
                <a:solidFill>
                  <a:srgbClr val="5E50A0"/>
                </a:solidFill>
                <a:latin typeface="Anton"/>
                <a:ea typeface="Anton"/>
                <a:cs typeface="Anton"/>
                <a:sym typeface="Anton"/>
              </a:rPr>
              <a:t>PHÂN TÍCH </a:t>
            </a:r>
            <a:r>
              <a:rPr lang="vi-VN" sz="9000" dirty="0">
                <a:solidFill>
                  <a:srgbClr val="794897"/>
                </a:solidFill>
                <a:latin typeface="Anton"/>
                <a:ea typeface="Anton"/>
                <a:cs typeface="Anton"/>
                <a:sym typeface="Anton"/>
              </a:rPr>
              <a:t>BIỂU ĐỒ GÓI</a:t>
            </a:r>
          </a:p>
          <a:p>
            <a:pPr algn="l">
              <a:lnSpc>
                <a:spcPts val="9000"/>
              </a:lnSpc>
            </a:pPr>
            <a:endParaRPr lang="en-US" sz="9000" dirty="0">
              <a:solidFill>
                <a:srgbClr val="794897"/>
              </a:solidFill>
              <a:latin typeface="Anton"/>
              <a:ea typeface="Anton"/>
              <a:cs typeface="Anton"/>
              <a:sym typeface="Anton"/>
            </a:endParaRPr>
          </a:p>
        </p:txBody>
      </p:sp>
      <p:sp>
        <p:nvSpPr>
          <p:cNvPr id="9" name="TextBox 9"/>
          <p:cNvSpPr txBox="1"/>
          <p:nvPr/>
        </p:nvSpPr>
        <p:spPr>
          <a:xfrm>
            <a:off x="1028700" y="2601771"/>
            <a:ext cx="14680525" cy="87588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Biểu đồ gói của hệ thống thể hiện rõ sự phân tách giữa hai khối chính</a:t>
            </a:r>
            <a:r>
              <a:rPr lang="vi-VN" sz="2500" b="1" dirty="0">
                <a:latin typeface="Open Sans" panose="020B0606030504020204" pitchFamily="34" charset="0"/>
                <a:ea typeface="Open Sans" panose="020B0606030504020204" pitchFamily="34" charset="0"/>
                <a:cs typeface="Open Sans" panose="020B0606030504020204" pitchFamily="34" charset="0"/>
              </a:rPr>
              <a:t>: </a:t>
            </a:r>
            <a:r>
              <a:rPr lang="vi-VN" sz="2500" b="1" i="1" dirty="0" err="1">
                <a:latin typeface="Open Sans" panose="020B0606030504020204" pitchFamily="34" charset="0"/>
                <a:ea typeface="Open Sans" panose="020B0606030504020204" pitchFamily="34" charset="0"/>
                <a:cs typeface="Open Sans" panose="020B0606030504020204" pitchFamily="34" charset="0"/>
              </a:rPr>
              <a:t>Customer</a:t>
            </a:r>
            <a:r>
              <a:rPr lang="vi-VN" sz="2500" b="1" dirty="0">
                <a:latin typeface="Open Sans" panose="020B0606030504020204" pitchFamily="34" charset="0"/>
                <a:ea typeface="Open Sans" panose="020B0606030504020204" pitchFamily="34" charset="0"/>
                <a:cs typeface="Open Sans" panose="020B0606030504020204" pitchFamily="34" charset="0"/>
              </a:rPr>
              <a:t> và </a:t>
            </a:r>
            <a:r>
              <a:rPr lang="vi-VN" sz="2500" b="1" i="1" dirty="0" err="1">
                <a:latin typeface="Open Sans" panose="020B0606030504020204" pitchFamily="34" charset="0"/>
                <a:ea typeface="Open Sans" panose="020B0606030504020204" pitchFamily="34" charset="0"/>
                <a:cs typeface="Open Sans" panose="020B0606030504020204" pitchFamily="34" charset="0"/>
              </a:rPr>
              <a:t>Admin</a:t>
            </a:r>
            <a:r>
              <a:rPr lang="vi-VN" sz="2500" dirty="0">
                <a:latin typeface="Open Sans" panose="020B0606030504020204" pitchFamily="34" charset="0"/>
                <a:ea typeface="Open Sans" panose="020B0606030504020204" pitchFamily="34" charset="0"/>
                <a:cs typeface="Open Sans" panose="020B0606030504020204" pitchFamily="34" charset="0"/>
              </a:rPr>
              <a:t>, mỗi khối đại diện cho một nhóm người dùng và quy trình nghiệp vụ riêng biệt.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0" name="TextBox 10"/>
          <p:cNvSpPr txBox="1"/>
          <p:nvPr/>
        </p:nvSpPr>
        <p:spPr>
          <a:xfrm>
            <a:off x="1826244" y="4278067"/>
            <a:ext cx="1008509" cy="848360"/>
          </a:xfrm>
          <a:prstGeom prst="rect">
            <a:avLst/>
          </a:prstGeom>
        </p:spPr>
        <p:txBody>
          <a:bodyPr lIns="0" tIns="0" rIns="0" bIns="0" rtlCol="0" anchor="t">
            <a:spAutoFit/>
          </a:bodyPr>
          <a:lstStyle/>
          <a:p>
            <a:pPr algn="l">
              <a:lnSpc>
                <a:spcPts val="6399"/>
              </a:lnSpc>
            </a:pPr>
            <a:r>
              <a:rPr lang="en-US" sz="6399" dirty="0">
                <a:solidFill>
                  <a:srgbClr val="76ADE5"/>
                </a:solidFill>
                <a:latin typeface="Anton"/>
                <a:ea typeface="Anton"/>
                <a:cs typeface="Anton"/>
                <a:sym typeface="Anton"/>
              </a:rPr>
              <a:t>01</a:t>
            </a:r>
          </a:p>
        </p:txBody>
      </p:sp>
      <p:sp>
        <p:nvSpPr>
          <p:cNvPr id="11" name="TextBox 11"/>
          <p:cNvSpPr txBox="1"/>
          <p:nvPr/>
        </p:nvSpPr>
        <p:spPr>
          <a:xfrm>
            <a:off x="5582013" y="5404883"/>
            <a:ext cx="1008509" cy="848360"/>
          </a:xfrm>
          <a:prstGeom prst="rect">
            <a:avLst/>
          </a:prstGeom>
        </p:spPr>
        <p:txBody>
          <a:bodyPr lIns="0" tIns="0" rIns="0" bIns="0" rtlCol="0" anchor="t">
            <a:spAutoFit/>
          </a:bodyPr>
          <a:lstStyle/>
          <a:p>
            <a:pPr algn="l">
              <a:lnSpc>
                <a:spcPts val="6399"/>
              </a:lnSpc>
            </a:pPr>
            <a:r>
              <a:rPr lang="en-US" sz="6399">
                <a:solidFill>
                  <a:srgbClr val="76ADE5"/>
                </a:solidFill>
                <a:latin typeface="Anton"/>
                <a:ea typeface="Anton"/>
                <a:cs typeface="Anton"/>
                <a:sym typeface="Anton"/>
              </a:rPr>
              <a:t>02</a:t>
            </a:r>
          </a:p>
        </p:txBody>
      </p:sp>
      <p:sp>
        <p:nvSpPr>
          <p:cNvPr id="12" name="TextBox 12"/>
          <p:cNvSpPr txBox="1"/>
          <p:nvPr/>
        </p:nvSpPr>
        <p:spPr>
          <a:xfrm>
            <a:off x="9617874" y="4172988"/>
            <a:ext cx="1008509" cy="848360"/>
          </a:xfrm>
          <a:prstGeom prst="rect">
            <a:avLst/>
          </a:prstGeom>
        </p:spPr>
        <p:txBody>
          <a:bodyPr lIns="0" tIns="0" rIns="0" bIns="0" rtlCol="0" anchor="t">
            <a:spAutoFit/>
          </a:bodyPr>
          <a:lstStyle/>
          <a:p>
            <a:pPr algn="l">
              <a:lnSpc>
                <a:spcPts val="6399"/>
              </a:lnSpc>
            </a:pPr>
            <a:r>
              <a:rPr lang="en-US" sz="6399">
                <a:solidFill>
                  <a:srgbClr val="76ADE5"/>
                </a:solidFill>
                <a:latin typeface="Anton"/>
                <a:ea typeface="Anton"/>
                <a:cs typeface="Anton"/>
                <a:sym typeface="Anton"/>
              </a:rPr>
              <a:t>03</a:t>
            </a:r>
          </a:p>
        </p:txBody>
      </p:sp>
      <p:sp>
        <p:nvSpPr>
          <p:cNvPr id="13" name="TextBox 13"/>
          <p:cNvSpPr txBox="1"/>
          <p:nvPr/>
        </p:nvSpPr>
        <p:spPr>
          <a:xfrm>
            <a:off x="14762923" y="5297573"/>
            <a:ext cx="1008509" cy="848360"/>
          </a:xfrm>
          <a:prstGeom prst="rect">
            <a:avLst/>
          </a:prstGeom>
        </p:spPr>
        <p:txBody>
          <a:bodyPr lIns="0" tIns="0" rIns="0" bIns="0" rtlCol="0" anchor="t">
            <a:spAutoFit/>
          </a:bodyPr>
          <a:lstStyle/>
          <a:p>
            <a:pPr algn="l">
              <a:lnSpc>
                <a:spcPts val="6399"/>
              </a:lnSpc>
            </a:pPr>
            <a:r>
              <a:rPr lang="en-US" sz="6399">
                <a:solidFill>
                  <a:srgbClr val="76ADE5"/>
                </a:solidFill>
                <a:latin typeface="Anton"/>
                <a:ea typeface="Anton"/>
                <a:cs typeface="Anton"/>
                <a:sym typeface="Anton"/>
              </a:rPr>
              <a:t>04</a:t>
            </a:r>
          </a:p>
        </p:txBody>
      </p:sp>
      <p:sp>
        <p:nvSpPr>
          <p:cNvPr id="17" name="TextBox 17"/>
          <p:cNvSpPr txBox="1"/>
          <p:nvPr/>
        </p:nvSpPr>
        <p:spPr>
          <a:xfrm>
            <a:off x="1826244" y="5174051"/>
            <a:ext cx="1250061" cy="461665"/>
          </a:xfrm>
          <a:prstGeom prst="rect">
            <a:avLst/>
          </a:prstGeom>
        </p:spPr>
        <p:txBody>
          <a:bodyPr wrap="square"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UI</a:t>
            </a:r>
            <a:endParaRPr lang="en-US" sz="3000" b="1" dirty="0">
              <a:solidFill>
                <a:srgbClr val="5E50A0"/>
              </a:solidFill>
              <a:latin typeface="Open Sans Bold"/>
              <a:ea typeface="Open Sans Bold"/>
              <a:cs typeface="Open Sans Bold"/>
              <a:sym typeface="Open Sans Bold"/>
            </a:endParaRPr>
          </a:p>
        </p:txBody>
      </p:sp>
      <p:sp>
        <p:nvSpPr>
          <p:cNvPr id="18" name="TextBox 18"/>
          <p:cNvSpPr txBox="1"/>
          <p:nvPr/>
        </p:nvSpPr>
        <p:spPr>
          <a:xfrm>
            <a:off x="9617874" y="5068973"/>
            <a:ext cx="3365069"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REPOSITORIES</a:t>
            </a:r>
            <a:endParaRPr lang="en-US" sz="3000" b="1" dirty="0">
              <a:solidFill>
                <a:srgbClr val="5E50A0"/>
              </a:solidFill>
              <a:latin typeface="Open Sans Bold"/>
              <a:ea typeface="Open Sans Bold"/>
              <a:cs typeface="Open Sans Bold"/>
              <a:sym typeface="Open Sans Bold"/>
            </a:endParaRPr>
          </a:p>
        </p:txBody>
      </p:sp>
      <p:sp>
        <p:nvSpPr>
          <p:cNvPr id="19" name="TextBox 19"/>
          <p:cNvSpPr txBox="1"/>
          <p:nvPr/>
        </p:nvSpPr>
        <p:spPr>
          <a:xfrm>
            <a:off x="5582013" y="6253243"/>
            <a:ext cx="3365069"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CONTROLLER</a:t>
            </a:r>
            <a:endParaRPr lang="en-US" sz="3000" b="1" dirty="0">
              <a:solidFill>
                <a:srgbClr val="5E50A0"/>
              </a:solidFill>
              <a:latin typeface="Open Sans Bold"/>
              <a:ea typeface="Open Sans Bold"/>
              <a:cs typeface="Open Sans Bold"/>
              <a:sym typeface="Open Sans Bold"/>
            </a:endParaRPr>
          </a:p>
        </p:txBody>
      </p:sp>
      <p:sp>
        <p:nvSpPr>
          <p:cNvPr id="20" name="TextBox 20"/>
          <p:cNvSpPr txBox="1"/>
          <p:nvPr/>
        </p:nvSpPr>
        <p:spPr>
          <a:xfrm>
            <a:off x="14762924" y="6145933"/>
            <a:ext cx="2357176" cy="461665"/>
          </a:xfrm>
          <a:prstGeom prst="rect">
            <a:avLst/>
          </a:prstGeom>
        </p:spPr>
        <p:txBody>
          <a:bodyPr wrap="square"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DATABASE</a:t>
            </a:r>
            <a:endParaRPr lang="en-US" sz="3000" b="1" dirty="0">
              <a:solidFill>
                <a:srgbClr val="5E50A0"/>
              </a:solidFill>
              <a:latin typeface="Open Sans Bold"/>
              <a:ea typeface="Open Sans Bold"/>
              <a:cs typeface="Open Sans Bold"/>
              <a:sym typeface="Open Sans Bold"/>
            </a:endParaRPr>
          </a:p>
        </p:txBody>
      </p:sp>
      <p:sp>
        <p:nvSpPr>
          <p:cNvPr id="24" name="AutoShape 24"/>
          <p:cNvSpPr/>
          <p:nvPr/>
        </p:nvSpPr>
        <p:spPr>
          <a:xfrm>
            <a:off x="2834752" y="5068973"/>
            <a:ext cx="2632141" cy="1089337"/>
          </a:xfrm>
          <a:prstGeom prst="line">
            <a:avLst/>
          </a:prstGeom>
          <a:ln w="38100" cap="flat">
            <a:solidFill>
              <a:srgbClr val="2C1F36"/>
            </a:solidFill>
            <a:prstDash val="solid"/>
            <a:headEnd type="none" w="sm" len="sm"/>
            <a:tailEnd type="triangle" w="lg" len="med"/>
          </a:ln>
        </p:spPr>
      </p:sp>
      <p:sp>
        <p:nvSpPr>
          <p:cNvPr id="25" name="AutoShape 25"/>
          <p:cNvSpPr/>
          <p:nvPr/>
        </p:nvSpPr>
        <p:spPr>
          <a:xfrm flipV="1">
            <a:off x="6908890" y="4901836"/>
            <a:ext cx="2516883" cy="1021837"/>
          </a:xfrm>
          <a:prstGeom prst="line">
            <a:avLst/>
          </a:prstGeom>
          <a:ln w="38100" cap="flat">
            <a:solidFill>
              <a:srgbClr val="2C1F36"/>
            </a:solidFill>
            <a:prstDash val="solid"/>
            <a:headEnd type="none" w="sm" len="sm"/>
            <a:tailEnd type="triangle" w="lg" len="med"/>
          </a:ln>
        </p:spPr>
      </p:sp>
      <p:sp>
        <p:nvSpPr>
          <p:cNvPr id="27" name="AutoShape 27"/>
          <p:cNvSpPr/>
          <p:nvPr/>
        </p:nvSpPr>
        <p:spPr>
          <a:xfrm>
            <a:off x="12633252" y="5221960"/>
            <a:ext cx="1816616" cy="701713"/>
          </a:xfrm>
          <a:prstGeom prst="line">
            <a:avLst/>
          </a:prstGeom>
          <a:ln w="38100" cap="flat">
            <a:solidFill>
              <a:srgbClr val="2C1F36"/>
            </a:solidFill>
            <a:prstDash val="solid"/>
            <a:headEnd type="none" w="sm" len="sm"/>
            <a:tailEnd type="triangle" w="lg" len="med"/>
          </a:ln>
        </p:spPr>
      </p:sp>
      <p:sp>
        <p:nvSpPr>
          <p:cNvPr id="30" name="TextBox 9">
            <a:extLst>
              <a:ext uri="{FF2B5EF4-FFF2-40B4-BE49-F238E27FC236}">
                <a16:creationId xmlns:a16="http://schemas.microsoft.com/office/drawing/2014/main" id="{0C7FB36E-B836-B322-2411-280C789504F2}"/>
              </a:ext>
            </a:extLst>
          </p:cNvPr>
          <p:cNvSpPr txBox="1"/>
          <p:nvPr/>
        </p:nvSpPr>
        <p:spPr>
          <a:xfrm>
            <a:off x="1034562" y="7069365"/>
            <a:ext cx="14680525" cy="87588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Nó phản ánh cách nhóm đã tổ chức hệ thống theo hướng tầng (</a:t>
            </a:r>
            <a:r>
              <a:rPr lang="vi-VN" sz="2500" dirty="0" err="1">
                <a:latin typeface="Open Sans" panose="020B0606030504020204" pitchFamily="34" charset="0"/>
                <a:ea typeface="Open Sans" panose="020B0606030504020204" pitchFamily="34" charset="0"/>
                <a:cs typeface="Open Sans" panose="020B0606030504020204" pitchFamily="34" charset="0"/>
              </a:rPr>
              <a:t>layered</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dirty="0" err="1">
                <a:latin typeface="Open Sans" panose="020B0606030504020204" pitchFamily="34" charset="0"/>
                <a:ea typeface="Open Sans" panose="020B0606030504020204" pitchFamily="34" charset="0"/>
                <a:cs typeface="Open Sans" panose="020B0606030504020204" pitchFamily="34" charset="0"/>
              </a:rPr>
              <a:t>architecture</a:t>
            </a:r>
            <a:r>
              <a:rPr lang="vi-VN" sz="2500" dirty="0">
                <a:latin typeface="Open Sans" panose="020B0606030504020204" pitchFamily="34" charset="0"/>
                <a:ea typeface="Open Sans" panose="020B0606030504020204" pitchFamily="34" charset="0"/>
                <a:cs typeface="Open Sans" panose="020B0606030504020204" pitchFamily="34" charset="0"/>
              </a:rPr>
              <a:t>) – vừa đảm bảo tính độc lập chức năng, vừa duy trì kết nối dữ liệu thống nhất.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Hộp Văn bản 33">
            <a:extLst>
              <a:ext uri="{FF2B5EF4-FFF2-40B4-BE49-F238E27FC236}">
                <a16:creationId xmlns:a16="http://schemas.microsoft.com/office/drawing/2014/main" id="{5808EAE7-F95C-DD8A-22E1-75D28DB921B5}"/>
              </a:ext>
            </a:extLst>
          </p:cNvPr>
          <p:cNvSpPr txBox="1"/>
          <p:nvPr/>
        </p:nvSpPr>
        <p:spPr>
          <a:xfrm>
            <a:off x="3698270" y="8715330"/>
            <a:ext cx="14361130" cy="461665"/>
          </a:xfrm>
          <a:prstGeom prst="rect">
            <a:avLst/>
          </a:prstGeom>
          <a:noFill/>
        </p:spPr>
        <p:txBody>
          <a:bodyPr wrap="square">
            <a:spAutoFit/>
          </a:bodyPr>
          <a:lstStyle/>
          <a:p>
            <a:r>
              <a:rPr lang="vi-VN" sz="2400" i="1" dirty="0">
                <a:latin typeface="Open Sans" panose="020B0606030504020204" pitchFamily="34" charset="0"/>
                <a:ea typeface="Open Sans" panose="020B0606030504020204" pitchFamily="34" charset="0"/>
                <a:cs typeface="Open Sans" panose="020B0606030504020204" pitchFamily="34" charset="0"/>
              </a:rPr>
              <a:t>Nhờ hệ thống biểu đồ, ý tưởng trở thành bản thiết kế — và bản thiết kế trở thành sản phẩm thực tế.</a:t>
            </a:r>
            <a:endParaRPr lang="en-US" sz="2400" i="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5" name="Group 6">
            <a:extLst>
              <a:ext uri="{FF2B5EF4-FFF2-40B4-BE49-F238E27FC236}">
                <a16:creationId xmlns:a16="http://schemas.microsoft.com/office/drawing/2014/main" id="{BE2244D3-CCB4-FCED-052F-45B672D2FBBD}"/>
              </a:ext>
            </a:extLst>
          </p:cNvPr>
          <p:cNvGrpSpPr/>
          <p:nvPr/>
        </p:nvGrpSpPr>
        <p:grpSpPr>
          <a:xfrm>
            <a:off x="1028700" y="-2479826"/>
            <a:ext cx="14857500" cy="2217578"/>
            <a:chOff x="0" y="0"/>
            <a:chExt cx="1140811" cy="212689"/>
          </a:xfrm>
        </p:grpSpPr>
        <p:sp>
          <p:nvSpPr>
            <p:cNvPr id="36" name="Freeform 7">
              <a:extLst>
                <a:ext uri="{FF2B5EF4-FFF2-40B4-BE49-F238E27FC236}">
                  <a16:creationId xmlns:a16="http://schemas.microsoft.com/office/drawing/2014/main" id="{369C12A0-8CFE-0E92-BC2F-9AD41E214B78}"/>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37" name="TextBox 8">
              <a:extLst>
                <a:ext uri="{FF2B5EF4-FFF2-40B4-BE49-F238E27FC236}">
                  <a16:creationId xmlns:a16="http://schemas.microsoft.com/office/drawing/2014/main" id="{02E016B5-4D54-A53E-15DD-25DF883E9547}"/>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sp>
        <p:nvSpPr>
          <p:cNvPr id="38" name="Freeform 4">
            <a:extLst>
              <a:ext uri="{FF2B5EF4-FFF2-40B4-BE49-F238E27FC236}">
                <a16:creationId xmlns:a16="http://schemas.microsoft.com/office/drawing/2014/main" id="{B255A6D3-E965-C985-3107-65DFB54A16D3}"/>
              </a:ext>
            </a:extLst>
          </p:cNvPr>
          <p:cNvSpPr/>
          <p:nvPr/>
        </p:nvSpPr>
        <p:spPr>
          <a:xfrm rot="-10800000">
            <a:off x="15886200" y="-2631352"/>
            <a:ext cx="5915901" cy="5753214"/>
          </a:xfrm>
          <a:custGeom>
            <a:avLst/>
            <a:gdLst/>
            <a:ahLst/>
            <a:cxnLst/>
            <a:rect l="l" t="t" r="r" b="b"/>
            <a:pathLst>
              <a:path w="5915901" h="5753214">
                <a:moveTo>
                  <a:pt x="0" y="0"/>
                </a:moveTo>
                <a:lnTo>
                  <a:pt x="5915901" y="0"/>
                </a:lnTo>
                <a:lnTo>
                  <a:pt x="5915901" y="5753214"/>
                </a:lnTo>
                <a:lnTo>
                  <a:pt x="0" y="5753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63B25A40-39FE-3CDA-7FA0-97C921BD13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8B49A3-B398-A49E-DE96-E1D8BF6ED18D}"/>
              </a:ext>
            </a:extLst>
          </p:cNvPr>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F09E8B08-986E-8206-E193-8CDA18F96726}"/>
              </a:ext>
            </a:extLst>
          </p:cNvPr>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8CEE74CC-1453-1C7E-6762-62F1C74D95D5}"/>
              </a:ext>
            </a:extLst>
          </p:cNvPr>
          <p:cNvGrpSpPr/>
          <p:nvPr/>
        </p:nvGrpSpPr>
        <p:grpSpPr>
          <a:xfrm>
            <a:off x="2278761" y="8471612"/>
            <a:ext cx="17293580" cy="866600"/>
            <a:chOff x="0" y="0"/>
            <a:chExt cx="4244348" cy="212689"/>
          </a:xfrm>
        </p:grpSpPr>
        <p:sp>
          <p:nvSpPr>
            <p:cNvPr id="5" name="Freeform 5">
              <a:extLst>
                <a:ext uri="{FF2B5EF4-FFF2-40B4-BE49-F238E27FC236}">
                  <a16:creationId xmlns:a16="http://schemas.microsoft.com/office/drawing/2014/main" id="{91EDE881-2B73-8FEE-B8F0-38C9848C9862}"/>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a:extLst>
                <a:ext uri="{FF2B5EF4-FFF2-40B4-BE49-F238E27FC236}">
                  <a16:creationId xmlns:a16="http://schemas.microsoft.com/office/drawing/2014/main" id="{900D7368-7FAD-6839-A9DB-B60A1511CF53}"/>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E258C9D5-77CF-0636-5512-BDFC05E5F51E}"/>
              </a:ext>
            </a:extLst>
          </p:cNvPr>
          <p:cNvSpPr/>
          <p:nvPr/>
        </p:nvSpPr>
        <p:spPr>
          <a:xfrm>
            <a:off x="13774912" y="1333682"/>
            <a:ext cx="1934312" cy="761636"/>
          </a:xfrm>
          <a:custGeom>
            <a:avLst/>
            <a:gdLst/>
            <a:ahLst/>
            <a:cxnLst/>
            <a:rect l="l" t="t" r="r" b="b"/>
            <a:pathLst>
              <a:path w="1934312" h="761636">
                <a:moveTo>
                  <a:pt x="0" y="0"/>
                </a:moveTo>
                <a:lnTo>
                  <a:pt x="1934313" y="0"/>
                </a:lnTo>
                <a:lnTo>
                  <a:pt x="1934313" y="761636"/>
                </a:lnTo>
                <a:lnTo>
                  <a:pt x="0" y="761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1BCBA5A1-00C0-514A-1D3C-656B0570246C}"/>
              </a:ext>
            </a:extLst>
          </p:cNvPr>
          <p:cNvSpPr txBox="1"/>
          <p:nvPr/>
        </p:nvSpPr>
        <p:spPr>
          <a:xfrm>
            <a:off x="1028700" y="1190625"/>
            <a:ext cx="12746212" cy="1168397"/>
          </a:xfrm>
          <a:prstGeom prst="rect">
            <a:avLst/>
          </a:prstGeom>
        </p:spPr>
        <p:txBody>
          <a:bodyPr lIns="0" tIns="0" rIns="0" bIns="0" rtlCol="0" anchor="t">
            <a:spAutoFit/>
          </a:bodyPr>
          <a:lstStyle/>
          <a:p>
            <a:pPr algn="l">
              <a:lnSpc>
                <a:spcPts val="9000"/>
              </a:lnSpc>
            </a:pPr>
            <a:r>
              <a:rPr lang="vi-VN" sz="9000" dirty="0">
                <a:solidFill>
                  <a:srgbClr val="5E50A0"/>
                </a:solidFill>
                <a:latin typeface="Anton"/>
                <a:ea typeface="Anton"/>
                <a:cs typeface="Anton"/>
                <a:sym typeface="Anton"/>
              </a:rPr>
              <a:t>PHÂN TÍCH </a:t>
            </a:r>
            <a:r>
              <a:rPr lang="vi-VN" sz="9000" dirty="0">
                <a:solidFill>
                  <a:srgbClr val="794897"/>
                </a:solidFill>
                <a:latin typeface="Anton"/>
                <a:ea typeface="Anton"/>
                <a:cs typeface="Anton"/>
                <a:sym typeface="Anton"/>
              </a:rPr>
              <a:t>BIỂU ĐỒ DỮ LIỆU</a:t>
            </a:r>
          </a:p>
        </p:txBody>
      </p:sp>
      <p:sp>
        <p:nvSpPr>
          <p:cNvPr id="9" name="TextBox 9">
            <a:extLst>
              <a:ext uri="{FF2B5EF4-FFF2-40B4-BE49-F238E27FC236}">
                <a16:creationId xmlns:a16="http://schemas.microsoft.com/office/drawing/2014/main" id="{B01FF461-735A-0BB7-B7AB-E2E2F1C1995A}"/>
              </a:ext>
            </a:extLst>
          </p:cNvPr>
          <p:cNvSpPr txBox="1"/>
          <p:nvPr/>
        </p:nvSpPr>
        <p:spPr>
          <a:xfrm>
            <a:off x="1685772" y="2552099"/>
            <a:ext cx="14916456" cy="1765933"/>
          </a:xfrm>
          <a:prstGeom prst="rect">
            <a:avLst/>
          </a:prstGeom>
        </p:spPr>
        <p:txBody>
          <a:bodyPr wrap="square"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Biểu đồ dữ liệu trong hệ thống thể hiện mối quan hệ giữa các bảng trong cơ sở dữ liệu (</a:t>
            </a:r>
            <a:r>
              <a:rPr lang="vi-VN" sz="2500" dirty="0" err="1">
                <a:latin typeface="Open Sans" panose="020B0606030504020204" pitchFamily="34" charset="0"/>
                <a:ea typeface="Open Sans" panose="020B0606030504020204" pitchFamily="34" charset="0"/>
                <a:cs typeface="Open Sans" panose="020B0606030504020204" pitchFamily="34" charset="0"/>
              </a:rPr>
              <a:t>users</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dirty="0" err="1">
                <a:latin typeface="Open Sans" panose="020B0606030504020204" pitchFamily="34" charset="0"/>
                <a:ea typeface="Open Sans" panose="020B0606030504020204" pitchFamily="34" charset="0"/>
                <a:cs typeface="Open Sans" panose="020B0606030504020204" pitchFamily="34" charset="0"/>
              </a:rPr>
              <a:t>products</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dirty="0" err="1">
                <a:latin typeface="Open Sans" panose="020B0606030504020204" pitchFamily="34" charset="0"/>
                <a:ea typeface="Open Sans" panose="020B0606030504020204" pitchFamily="34" charset="0"/>
                <a:cs typeface="Open Sans" panose="020B0606030504020204" pitchFamily="34" charset="0"/>
              </a:rPr>
              <a:t>orders</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dirty="0" err="1">
                <a:latin typeface="Open Sans" panose="020B0606030504020204" pitchFamily="34" charset="0"/>
                <a:ea typeface="Open Sans" panose="020B0606030504020204" pitchFamily="34" charset="0"/>
                <a:cs typeface="Open Sans" panose="020B0606030504020204" pitchFamily="34" charset="0"/>
              </a:rPr>
              <a:t>discounts</a:t>
            </a:r>
            <a:r>
              <a:rPr lang="vi-VN" sz="2500" dirty="0">
                <a:latin typeface="Open Sans" panose="020B0606030504020204" pitchFamily="34" charset="0"/>
                <a:ea typeface="Open Sans" panose="020B0606030504020204" pitchFamily="34" charset="0"/>
                <a:cs typeface="Open Sans" panose="020B0606030504020204" pitchFamily="34" charset="0"/>
              </a:rPr>
              <a:t>...) và cách dữ liệu luân chuyển qua các quy trình nghiệp vụ như mua hàng, thanh toán, bảo hành và hỗ trợ khách hàng.</a:t>
            </a:r>
          </a:p>
          <a:p>
            <a:pPr>
              <a:lnSpc>
                <a:spcPts val="3499"/>
              </a:lnSpc>
            </a:pPr>
            <a:r>
              <a:rPr lang="en-US" sz="2500" dirty="0" err="1">
                <a:latin typeface="Open Sans" panose="020B0606030504020204" pitchFamily="34" charset="0"/>
                <a:ea typeface="Open Sans" panose="020B0606030504020204" pitchFamily="34" charset="0"/>
                <a:cs typeface="Open Sans" panose="020B0606030504020204" pitchFamily="34" charset="0"/>
              </a:rPr>
              <a:t>Nó</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nền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tảng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đảm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bảo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tính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toàn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vẹn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đồng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bộ</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nhất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quán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của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toàn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bộ</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hệ</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thống</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4" name="TextBox 8">
            <a:extLst>
              <a:ext uri="{FF2B5EF4-FFF2-40B4-BE49-F238E27FC236}">
                <a16:creationId xmlns:a16="http://schemas.microsoft.com/office/drawing/2014/main" id="{0A1427B7-30FF-1437-1FAA-3CEDFC42BABE}"/>
              </a:ext>
            </a:extLst>
          </p:cNvPr>
          <p:cNvSpPr txBox="1"/>
          <p:nvPr/>
        </p:nvSpPr>
        <p:spPr>
          <a:xfrm>
            <a:off x="1059510" y="4419498"/>
            <a:ext cx="2669931" cy="1021838"/>
          </a:xfrm>
          <a:prstGeom prst="rect">
            <a:avLst/>
          </a:prstGeom>
        </p:spPr>
        <p:txBody>
          <a:bodyPr wrap="square" lIns="0" tIns="0" rIns="0" bIns="0" rtlCol="0" anchor="t">
            <a:spAutoFit/>
          </a:bodyPr>
          <a:lstStyle/>
          <a:p>
            <a:pPr algn="l">
              <a:lnSpc>
                <a:spcPts val="9000"/>
              </a:lnSpc>
            </a:pPr>
            <a:r>
              <a:rPr lang="vi-VN" sz="4000" dirty="0">
                <a:solidFill>
                  <a:srgbClr val="794897"/>
                </a:solidFill>
                <a:latin typeface="Anton"/>
                <a:ea typeface="Anton"/>
                <a:cs typeface="Anton"/>
                <a:sym typeface="Anton"/>
              </a:rPr>
              <a:t>Đặc Trưng</a:t>
            </a:r>
          </a:p>
        </p:txBody>
      </p:sp>
      <p:sp>
        <p:nvSpPr>
          <p:cNvPr id="15" name="Hộp Văn bản 14">
            <a:extLst>
              <a:ext uri="{FF2B5EF4-FFF2-40B4-BE49-F238E27FC236}">
                <a16:creationId xmlns:a16="http://schemas.microsoft.com/office/drawing/2014/main" id="{6ECC60BC-571C-D1DC-8779-BE9F60A18660}"/>
              </a:ext>
            </a:extLst>
          </p:cNvPr>
          <p:cNvSpPr txBox="1"/>
          <p:nvPr/>
        </p:nvSpPr>
        <p:spPr>
          <a:xfrm>
            <a:off x="1028700" y="5518955"/>
            <a:ext cx="7696200" cy="2015936"/>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Cấu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trúc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chặt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quan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hệ</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rõ</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vi-VN" sz="2500" dirty="0">
                <a:latin typeface="Open Sans" panose="020B0606030504020204" pitchFamily="34" charset="0"/>
                <a:ea typeface="Open Sans" panose="020B0606030504020204" pitchFamily="34" charset="0"/>
                <a:cs typeface="Open Sans" panose="020B0606030504020204" pitchFamily="34" charset="0"/>
              </a:rPr>
              <a:t>ràng</a:t>
            </a:r>
          </a:p>
          <a:p>
            <a:pPr marL="285750" indent="-285750">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Liên </a:t>
            </a:r>
            <a:r>
              <a:rPr lang="en-US" sz="2500" dirty="0" err="1">
                <a:latin typeface="Open Sans" panose="020B0606030504020204" pitchFamily="34" charset="0"/>
                <a:ea typeface="Open Sans" panose="020B0606030504020204" pitchFamily="34" charset="0"/>
                <a:cs typeface="Open Sans" panose="020B0606030504020204" pitchFamily="34" charset="0"/>
              </a:rPr>
              <a:t>kết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chiều</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Hỗ trợ toàn bộ vòng đời hệ thống</a:t>
            </a:r>
          </a:p>
          <a:p>
            <a:pPr marL="285750" indent="-28575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Tách biệt chức năng nhưng thống nhất quản lý</a:t>
            </a:r>
          </a:p>
          <a:p>
            <a:pPr marL="285750" indent="-28575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Tối ưu mở rộng</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8">
            <a:extLst>
              <a:ext uri="{FF2B5EF4-FFF2-40B4-BE49-F238E27FC236}">
                <a16:creationId xmlns:a16="http://schemas.microsoft.com/office/drawing/2014/main" id="{F35A15DB-CCA7-916F-1295-1EC3CA116610}"/>
              </a:ext>
            </a:extLst>
          </p:cNvPr>
          <p:cNvSpPr txBox="1"/>
          <p:nvPr/>
        </p:nvSpPr>
        <p:spPr>
          <a:xfrm>
            <a:off x="9150138" y="4511109"/>
            <a:ext cx="2669931" cy="1021838"/>
          </a:xfrm>
          <a:prstGeom prst="rect">
            <a:avLst/>
          </a:prstGeom>
        </p:spPr>
        <p:txBody>
          <a:bodyPr wrap="square" lIns="0" tIns="0" rIns="0" bIns="0" rtlCol="0" anchor="t">
            <a:spAutoFit/>
          </a:bodyPr>
          <a:lstStyle/>
          <a:p>
            <a:pPr algn="l">
              <a:lnSpc>
                <a:spcPts val="9000"/>
              </a:lnSpc>
            </a:pPr>
            <a:r>
              <a:rPr lang="vi-VN" sz="4000" dirty="0">
                <a:solidFill>
                  <a:srgbClr val="794897"/>
                </a:solidFill>
                <a:latin typeface="Anton"/>
                <a:ea typeface="Anton"/>
                <a:cs typeface="Anton"/>
                <a:sym typeface="Anton"/>
              </a:rPr>
              <a:t>Ý Nghĩa</a:t>
            </a:r>
          </a:p>
        </p:txBody>
      </p:sp>
      <p:sp>
        <p:nvSpPr>
          <p:cNvPr id="21" name="Hộp Văn bản 20">
            <a:extLst>
              <a:ext uri="{FF2B5EF4-FFF2-40B4-BE49-F238E27FC236}">
                <a16:creationId xmlns:a16="http://schemas.microsoft.com/office/drawing/2014/main" id="{A5FEC517-45C4-DAAA-C39F-57A428F960B1}"/>
              </a:ext>
            </a:extLst>
          </p:cNvPr>
          <p:cNvSpPr txBox="1"/>
          <p:nvPr/>
        </p:nvSpPr>
        <p:spPr>
          <a:xfrm>
            <a:off x="9128760" y="5599283"/>
            <a:ext cx="8407764" cy="2400657"/>
          </a:xfrm>
          <a:prstGeom prst="rect">
            <a:avLst/>
          </a:prstGeom>
          <a:noFill/>
        </p:spPr>
        <p:txBody>
          <a:bodyPr wrap="square" rtlCol="0">
            <a:spAutoFit/>
          </a:bodyPr>
          <a:lstStyle/>
          <a:p>
            <a:r>
              <a:rPr lang="vi-VN" sz="2500" dirty="0">
                <a:latin typeface="Open Sans" panose="020B0606030504020204" pitchFamily="34" charset="0"/>
                <a:ea typeface="Open Sans" panose="020B0606030504020204" pitchFamily="34" charset="0"/>
                <a:cs typeface="Open Sans" panose="020B0606030504020204" pitchFamily="34" charset="0"/>
              </a:rPr>
              <a:t>Biểu đồ dữ liệu không chỉ là mô hình quan hệ, mà còn là “xương sống” giúp hệ thống vận hành mạch lạc:</a:t>
            </a:r>
          </a:p>
          <a:p>
            <a:r>
              <a:rPr lang="vi-VN" sz="2500" i="1" dirty="0">
                <a:latin typeface="Open Sans" panose="020B0606030504020204" pitchFamily="34" charset="0"/>
                <a:ea typeface="Open Sans" panose="020B0606030504020204" pitchFamily="34" charset="0"/>
                <a:cs typeface="Open Sans" panose="020B0606030504020204" pitchFamily="34" charset="0"/>
              </a:rPr>
              <a:t>	Mỗi thao tác của người dùng hay quản trị viên đều được ghi nhận, đối chiếu và phản ánh qua các bảng dữ liệu → đảm bảo minh bạch, thống nhất và chính xác trong toàn hệ thống.</a:t>
            </a:r>
            <a:endParaRPr lang="en-US" sz="25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Hộp Văn bản 22">
            <a:extLst>
              <a:ext uri="{FF2B5EF4-FFF2-40B4-BE49-F238E27FC236}">
                <a16:creationId xmlns:a16="http://schemas.microsoft.com/office/drawing/2014/main" id="{2868477B-A515-8480-5176-10A203C2DF58}"/>
              </a:ext>
            </a:extLst>
          </p:cNvPr>
          <p:cNvSpPr txBox="1"/>
          <p:nvPr/>
        </p:nvSpPr>
        <p:spPr>
          <a:xfrm>
            <a:off x="3599433" y="8675100"/>
            <a:ext cx="11695787" cy="461665"/>
          </a:xfrm>
          <a:prstGeom prst="rect">
            <a:avLst/>
          </a:prstGeom>
          <a:noFill/>
        </p:spPr>
        <p:txBody>
          <a:bodyPr wrap="square">
            <a:spAutoFit/>
          </a:bodyPr>
          <a:lstStyle/>
          <a:p>
            <a:r>
              <a:rPr lang="vi-VN" sz="2400" i="1" dirty="0">
                <a:latin typeface="Open Sans" panose="020B0606030504020204" pitchFamily="34" charset="0"/>
                <a:ea typeface="Open Sans" panose="020B0606030504020204" pitchFamily="34" charset="0"/>
                <a:cs typeface="Open Sans" panose="020B0606030504020204" pitchFamily="34" charset="0"/>
              </a:rPr>
              <a:t>Biểu đồ không chỉ là hình vẽ, mà là cách tư duy </a:t>
            </a:r>
            <a:r>
              <a:rPr lang="vi-VN" sz="2400" i="1" dirty="0" err="1">
                <a:latin typeface="Open Sans" panose="020B0606030504020204" pitchFamily="34" charset="0"/>
                <a:ea typeface="Open Sans" panose="020B0606030504020204" pitchFamily="34" charset="0"/>
                <a:cs typeface="Open Sans" panose="020B0606030504020204" pitchFamily="34" charset="0"/>
              </a:rPr>
              <a:t>logic</a:t>
            </a:r>
            <a:r>
              <a:rPr lang="vi-VN" sz="2400" i="1" dirty="0">
                <a:latin typeface="Open Sans" panose="020B0606030504020204" pitchFamily="34" charset="0"/>
                <a:ea typeface="Open Sans" panose="020B0606030504020204" pitchFamily="34" charset="0"/>
                <a:cs typeface="Open Sans" panose="020B0606030504020204" pitchFamily="34" charset="0"/>
              </a:rPr>
              <a:t> được thể hiện bằng trực quan.</a:t>
            </a:r>
            <a:endParaRPr lang="en-US" sz="24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8223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062AADFB-4A47-A3C1-3FF5-7D45629EFF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500485-256E-6125-26B0-DACF17857302}"/>
              </a:ext>
            </a:extLst>
          </p:cNvPr>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1EF1BAA-ABE3-12E1-AEBF-F64A0C3484EF}"/>
              </a:ext>
            </a:extLst>
          </p:cNvPr>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C1B505D5-9306-A78A-A0F7-C35B608CEF51}"/>
              </a:ext>
            </a:extLst>
          </p:cNvPr>
          <p:cNvGrpSpPr/>
          <p:nvPr/>
        </p:nvGrpSpPr>
        <p:grpSpPr>
          <a:xfrm>
            <a:off x="2278761" y="8471611"/>
            <a:ext cx="17293580" cy="956273"/>
            <a:chOff x="0" y="0"/>
            <a:chExt cx="4244348" cy="212689"/>
          </a:xfrm>
        </p:grpSpPr>
        <p:sp>
          <p:nvSpPr>
            <p:cNvPr id="5" name="Freeform 5">
              <a:extLst>
                <a:ext uri="{FF2B5EF4-FFF2-40B4-BE49-F238E27FC236}">
                  <a16:creationId xmlns:a16="http://schemas.microsoft.com/office/drawing/2014/main" id="{514580A8-CBD1-797B-E887-A2AFD977692C}"/>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a:extLst>
                <a:ext uri="{FF2B5EF4-FFF2-40B4-BE49-F238E27FC236}">
                  <a16:creationId xmlns:a16="http://schemas.microsoft.com/office/drawing/2014/main" id="{46081971-D8AC-E423-CE41-52C6CBE47709}"/>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CE19062C-7422-58E5-5DDE-CFED23D43D99}"/>
              </a:ext>
            </a:extLst>
          </p:cNvPr>
          <p:cNvSpPr/>
          <p:nvPr/>
        </p:nvSpPr>
        <p:spPr>
          <a:xfrm>
            <a:off x="13774912" y="1333682"/>
            <a:ext cx="1934312" cy="761636"/>
          </a:xfrm>
          <a:custGeom>
            <a:avLst/>
            <a:gdLst/>
            <a:ahLst/>
            <a:cxnLst/>
            <a:rect l="l" t="t" r="r" b="b"/>
            <a:pathLst>
              <a:path w="1934312" h="761636">
                <a:moveTo>
                  <a:pt x="0" y="0"/>
                </a:moveTo>
                <a:lnTo>
                  <a:pt x="1934313" y="0"/>
                </a:lnTo>
                <a:lnTo>
                  <a:pt x="1934313" y="761636"/>
                </a:lnTo>
                <a:lnTo>
                  <a:pt x="0" y="7616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C1CF500F-2945-C3BD-B330-DC03C2586375}"/>
              </a:ext>
            </a:extLst>
          </p:cNvPr>
          <p:cNvSpPr txBox="1"/>
          <p:nvPr/>
        </p:nvSpPr>
        <p:spPr>
          <a:xfrm>
            <a:off x="1028700" y="1190625"/>
            <a:ext cx="12746212" cy="1168397"/>
          </a:xfrm>
          <a:prstGeom prst="rect">
            <a:avLst/>
          </a:prstGeom>
        </p:spPr>
        <p:txBody>
          <a:bodyPr lIns="0" tIns="0" rIns="0" bIns="0" rtlCol="0" anchor="t">
            <a:spAutoFit/>
          </a:bodyPr>
          <a:lstStyle/>
          <a:p>
            <a:pPr algn="l">
              <a:lnSpc>
                <a:spcPts val="9000"/>
              </a:lnSpc>
            </a:pPr>
            <a:r>
              <a:rPr lang="vi-VN" sz="9000" dirty="0">
                <a:solidFill>
                  <a:srgbClr val="5E50A0"/>
                </a:solidFill>
                <a:latin typeface="Anton"/>
                <a:ea typeface="Anton"/>
                <a:cs typeface="Anton"/>
                <a:sym typeface="Anton"/>
              </a:rPr>
              <a:t>PHÂN TÍCH </a:t>
            </a:r>
            <a:r>
              <a:rPr lang="vi-VN" sz="9000" dirty="0">
                <a:solidFill>
                  <a:srgbClr val="794897"/>
                </a:solidFill>
                <a:latin typeface="Anton"/>
                <a:ea typeface="Anton"/>
                <a:cs typeface="Anton"/>
                <a:sym typeface="Anton"/>
              </a:rPr>
              <a:t>BIỂU ĐỒ LỚP</a:t>
            </a:r>
          </a:p>
        </p:txBody>
      </p:sp>
      <p:sp>
        <p:nvSpPr>
          <p:cNvPr id="9" name="TextBox 9">
            <a:extLst>
              <a:ext uri="{FF2B5EF4-FFF2-40B4-BE49-F238E27FC236}">
                <a16:creationId xmlns:a16="http://schemas.microsoft.com/office/drawing/2014/main" id="{12529181-D2E6-8EBB-538A-FB01727AF77A}"/>
              </a:ext>
            </a:extLst>
          </p:cNvPr>
          <p:cNvSpPr txBox="1"/>
          <p:nvPr/>
        </p:nvSpPr>
        <p:spPr>
          <a:xfrm>
            <a:off x="1345920" y="2548299"/>
            <a:ext cx="14916456" cy="1773562"/>
          </a:xfrm>
          <a:prstGeom prst="rect">
            <a:avLst/>
          </a:prstGeom>
        </p:spPr>
        <p:txBody>
          <a:bodyPr wrap="square"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Biểu đồ lớp mô tả cấu trúc hướng đối tượng của hệ thống, thể hiện các lớp dữ liệu, thuộc tính, phương thức và mối quan hệ kế thừa giữa chúng.</a:t>
            </a:r>
            <a:br>
              <a:rPr lang="vi-VN" sz="2500" dirty="0">
                <a:latin typeface="Open Sans" panose="020B0606030504020204" pitchFamily="34" charset="0"/>
                <a:ea typeface="Open Sans" panose="020B0606030504020204" pitchFamily="34" charset="0"/>
                <a:cs typeface="Open Sans" panose="020B0606030504020204" pitchFamily="34" charset="0"/>
              </a:rPr>
            </a:br>
            <a:r>
              <a:rPr lang="vi-VN" sz="2500" dirty="0">
                <a:latin typeface="Open Sans" panose="020B0606030504020204" pitchFamily="34" charset="0"/>
                <a:ea typeface="Open Sans" panose="020B0606030504020204" pitchFamily="34" charset="0"/>
                <a:cs typeface="Open Sans" panose="020B0606030504020204" pitchFamily="34" charset="0"/>
              </a:rPr>
              <a:t>Trong hệ thống của nhóm, biểu đồ lớp giúp liên kết chặt chẽ giữa thiết kế cơ sở dữ liệu và </a:t>
            </a:r>
            <a:r>
              <a:rPr lang="vi-VN" sz="2500" dirty="0" err="1">
                <a:latin typeface="Open Sans" panose="020B0606030504020204" pitchFamily="34" charset="0"/>
                <a:ea typeface="Open Sans" panose="020B0606030504020204" pitchFamily="34" charset="0"/>
                <a:cs typeface="Open Sans" panose="020B0606030504020204" pitchFamily="34" charset="0"/>
              </a:rPr>
              <a:t>logic</a:t>
            </a:r>
            <a:r>
              <a:rPr lang="vi-VN" sz="2500" dirty="0">
                <a:latin typeface="Open Sans" panose="020B0606030504020204" pitchFamily="34" charset="0"/>
                <a:ea typeface="Open Sans" panose="020B0606030504020204" pitchFamily="34" charset="0"/>
                <a:cs typeface="Open Sans" panose="020B0606030504020204" pitchFamily="34" charset="0"/>
              </a:rPr>
              <a:t> xử lý trong mã nguồn (</a:t>
            </a:r>
            <a:r>
              <a:rPr lang="vi-VN" sz="2500" dirty="0" err="1">
                <a:latin typeface="Open Sans" panose="020B0606030504020204" pitchFamily="34" charset="0"/>
                <a:ea typeface="Open Sans" panose="020B0606030504020204" pitchFamily="34" charset="0"/>
                <a:cs typeface="Open Sans" panose="020B0606030504020204" pitchFamily="34" charset="0"/>
              </a:rPr>
              <a:t>Laravel</a:t>
            </a:r>
            <a:r>
              <a:rPr lang="vi-VN" sz="2500" dirty="0">
                <a:latin typeface="Open Sans" panose="020B0606030504020204" pitchFamily="34" charset="0"/>
                <a:ea typeface="Open Sans" panose="020B0606030504020204" pitchFamily="34" charset="0"/>
                <a:cs typeface="Open Sans" panose="020B0606030504020204" pitchFamily="34" charset="0"/>
              </a:rPr>
              <a:t> MVC).</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0" name="TextBox 10">
            <a:extLst>
              <a:ext uri="{FF2B5EF4-FFF2-40B4-BE49-F238E27FC236}">
                <a16:creationId xmlns:a16="http://schemas.microsoft.com/office/drawing/2014/main" id="{0126B18A-DF1D-B688-A34E-E8D96A3917B5}"/>
              </a:ext>
            </a:extLst>
          </p:cNvPr>
          <p:cNvSpPr txBox="1"/>
          <p:nvPr/>
        </p:nvSpPr>
        <p:spPr>
          <a:xfrm>
            <a:off x="1340822" y="4605572"/>
            <a:ext cx="2155637" cy="723211"/>
          </a:xfrm>
          <a:prstGeom prst="rect">
            <a:avLst/>
          </a:prstGeom>
        </p:spPr>
        <p:txBody>
          <a:bodyPr wrap="square" lIns="0" tIns="0" rIns="0" bIns="0" rtlCol="0" anchor="t">
            <a:spAutoFit/>
          </a:bodyPr>
          <a:lstStyle/>
          <a:p>
            <a:pPr algn="l">
              <a:lnSpc>
                <a:spcPts val="6399"/>
              </a:lnSpc>
            </a:pPr>
            <a:r>
              <a:rPr lang="vi-VN" sz="3200" dirty="0" err="1">
                <a:solidFill>
                  <a:srgbClr val="76ADE5"/>
                </a:solidFill>
                <a:latin typeface="Anton"/>
                <a:ea typeface="Anton"/>
                <a:cs typeface="Anton"/>
                <a:sym typeface="Anton"/>
              </a:rPr>
              <a:t>User</a:t>
            </a:r>
            <a:endParaRPr lang="en-US" sz="3200" dirty="0">
              <a:solidFill>
                <a:srgbClr val="76ADE5"/>
              </a:solidFill>
              <a:latin typeface="Anton"/>
              <a:ea typeface="Anton"/>
              <a:cs typeface="Anton"/>
              <a:sym typeface="Anton"/>
            </a:endParaRPr>
          </a:p>
        </p:txBody>
      </p:sp>
      <p:sp>
        <p:nvSpPr>
          <p:cNvPr id="11" name="TextBox 11">
            <a:extLst>
              <a:ext uri="{FF2B5EF4-FFF2-40B4-BE49-F238E27FC236}">
                <a16:creationId xmlns:a16="http://schemas.microsoft.com/office/drawing/2014/main" id="{19DB9106-F658-7FA0-2373-B23BCE7B6C50}"/>
              </a:ext>
            </a:extLst>
          </p:cNvPr>
          <p:cNvSpPr txBox="1"/>
          <p:nvPr/>
        </p:nvSpPr>
        <p:spPr>
          <a:xfrm>
            <a:off x="3702982" y="5191488"/>
            <a:ext cx="1816617" cy="723211"/>
          </a:xfrm>
          <a:prstGeom prst="rect">
            <a:avLst/>
          </a:prstGeom>
        </p:spPr>
        <p:txBody>
          <a:bodyPr wrap="square" lIns="0" tIns="0" rIns="0" bIns="0" rtlCol="0" anchor="t">
            <a:spAutoFit/>
          </a:bodyPr>
          <a:lstStyle/>
          <a:p>
            <a:pPr algn="l">
              <a:lnSpc>
                <a:spcPts val="6399"/>
              </a:lnSpc>
            </a:pPr>
            <a:r>
              <a:rPr lang="vi-VN" sz="3200" dirty="0" err="1">
                <a:solidFill>
                  <a:srgbClr val="76ADE5"/>
                </a:solidFill>
                <a:latin typeface="Anton"/>
                <a:ea typeface="Anton"/>
                <a:cs typeface="Anton"/>
                <a:sym typeface="Anton"/>
              </a:rPr>
              <a:t>Product</a:t>
            </a:r>
            <a:endParaRPr lang="en-US" sz="3200" dirty="0">
              <a:solidFill>
                <a:srgbClr val="76ADE5"/>
              </a:solidFill>
              <a:latin typeface="Anton"/>
              <a:ea typeface="Anton"/>
              <a:cs typeface="Anton"/>
              <a:sym typeface="Anton"/>
            </a:endParaRPr>
          </a:p>
        </p:txBody>
      </p:sp>
      <p:sp>
        <p:nvSpPr>
          <p:cNvPr id="12" name="TextBox 12">
            <a:extLst>
              <a:ext uri="{FF2B5EF4-FFF2-40B4-BE49-F238E27FC236}">
                <a16:creationId xmlns:a16="http://schemas.microsoft.com/office/drawing/2014/main" id="{38DB49FC-2A83-0DB4-CBBE-69ABD21C27FF}"/>
              </a:ext>
            </a:extLst>
          </p:cNvPr>
          <p:cNvSpPr txBox="1"/>
          <p:nvPr/>
        </p:nvSpPr>
        <p:spPr>
          <a:xfrm>
            <a:off x="6539342" y="5769155"/>
            <a:ext cx="897726" cy="723211"/>
          </a:xfrm>
          <a:prstGeom prst="rect">
            <a:avLst/>
          </a:prstGeom>
        </p:spPr>
        <p:txBody>
          <a:bodyPr wrap="square" lIns="0" tIns="0" rIns="0" bIns="0" rtlCol="0" anchor="t">
            <a:spAutoFit/>
          </a:bodyPr>
          <a:lstStyle/>
          <a:p>
            <a:pPr algn="l">
              <a:lnSpc>
                <a:spcPts val="6399"/>
              </a:lnSpc>
            </a:pPr>
            <a:r>
              <a:rPr lang="vi-VN" sz="3200" dirty="0" err="1">
                <a:solidFill>
                  <a:srgbClr val="76ADE5"/>
                </a:solidFill>
                <a:latin typeface="Anton"/>
                <a:ea typeface="Anton"/>
                <a:cs typeface="Anton"/>
                <a:sym typeface="Anton"/>
              </a:rPr>
              <a:t>Cart</a:t>
            </a:r>
            <a:endParaRPr lang="en-US" sz="3200" dirty="0">
              <a:solidFill>
                <a:srgbClr val="76ADE5"/>
              </a:solidFill>
              <a:latin typeface="Anton"/>
              <a:ea typeface="Anton"/>
              <a:cs typeface="Anton"/>
              <a:sym typeface="Anton"/>
            </a:endParaRPr>
          </a:p>
        </p:txBody>
      </p:sp>
      <p:sp>
        <p:nvSpPr>
          <p:cNvPr id="22" name="AutoShape 24">
            <a:extLst>
              <a:ext uri="{FF2B5EF4-FFF2-40B4-BE49-F238E27FC236}">
                <a16:creationId xmlns:a16="http://schemas.microsoft.com/office/drawing/2014/main" id="{7495F232-AB94-8ABD-05C6-DC7089B632B2}"/>
              </a:ext>
            </a:extLst>
          </p:cNvPr>
          <p:cNvSpPr/>
          <p:nvPr/>
        </p:nvSpPr>
        <p:spPr>
          <a:xfrm>
            <a:off x="2139404" y="5215967"/>
            <a:ext cx="1422070" cy="280530"/>
          </a:xfrm>
          <a:prstGeom prst="line">
            <a:avLst/>
          </a:prstGeom>
          <a:ln w="38100" cap="flat">
            <a:solidFill>
              <a:srgbClr val="2C1F36"/>
            </a:solidFill>
            <a:prstDash val="solid"/>
            <a:headEnd type="none" w="sm" len="sm"/>
            <a:tailEnd type="triangle" w="lg" len="med"/>
          </a:ln>
        </p:spPr>
      </p:sp>
      <p:sp>
        <p:nvSpPr>
          <p:cNvPr id="26" name="AutoShape 24">
            <a:extLst>
              <a:ext uri="{FF2B5EF4-FFF2-40B4-BE49-F238E27FC236}">
                <a16:creationId xmlns:a16="http://schemas.microsoft.com/office/drawing/2014/main" id="{B228F5EF-5EFE-1489-7018-55FCF0BE2BA7}"/>
              </a:ext>
            </a:extLst>
          </p:cNvPr>
          <p:cNvSpPr/>
          <p:nvPr/>
        </p:nvSpPr>
        <p:spPr>
          <a:xfrm>
            <a:off x="5062884" y="5817201"/>
            <a:ext cx="1422070" cy="280530"/>
          </a:xfrm>
          <a:prstGeom prst="line">
            <a:avLst/>
          </a:prstGeom>
          <a:ln w="38100" cap="flat">
            <a:solidFill>
              <a:srgbClr val="2C1F36"/>
            </a:solidFill>
            <a:prstDash val="solid"/>
            <a:headEnd type="none" w="sm" len="sm"/>
            <a:tailEnd type="triangle" w="lg" len="med"/>
          </a:ln>
        </p:spPr>
        <p:txBody>
          <a:bodyPr/>
          <a:lstStyle/>
          <a:p>
            <a:endParaRPr lang="en-US" dirty="0"/>
          </a:p>
        </p:txBody>
      </p:sp>
      <p:sp>
        <p:nvSpPr>
          <p:cNvPr id="27" name="AutoShape 24">
            <a:extLst>
              <a:ext uri="{FF2B5EF4-FFF2-40B4-BE49-F238E27FC236}">
                <a16:creationId xmlns:a16="http://schemas.microsoft.com/office/drawing/2014/main" id="{423E9947-9105-5B1D-8A21-07EDD2836175}"/>
              </a:ext>
            </a:extLst>
          </p:cNvPr>
          <p:cNvSpPr/>
          <p:nvPr/>
        </p:nvSpPr>
        <p:spPr>
          <a:xfrm>
            <a:off x="7292512" y="6273194"/>
            <a:ext cx="1422070" cy="280530"/>
          </a:xfrm>
          <a:prstGeom prst="line">
            <a:avLst/>
          </a:prstGeom>
          <a:ln w="38100" cap="flat">
            <a:solidFill>
              <a:srgbClr val="2C1F36"/>
            </a:solidFill>
            <a:prstDash val="solid"/>
            <a:headEnd type="none" w="sm" len="sm"/>
            <a:tailEnd type="triangle" w="lg" len="med"/>
          </a:ln>
        </p:spPr>
        <p:txBody>
          <a:bodyPr/>
          <a:lstStyle/>
          <a:p>
            <a:endParaRPr lang="en-US" dirty="0"/>
          </a:p>
        </p:txBody>
      </p:sp>
      <p:sp>
        <p:nvSpPr>
          <p:cNvPr id="28" name="TextBox 12">
            <a:extLst>
              <a:ext uri="{FF2B5EF4-FFF2-40B4-BE49-F238E27FC236}">
                <a16:creationId xmlns:a16="http://schemas.microsoft.com/office/drawing/2014/main" id="{B2628F3D-9F3D-26F5-5292-0F555151A578}"/>
              </a:ext>
            </a:extLst>
          </p:cNvPr>
          <p:cNvSpPr txBox="1"/>
          <p:nvPr/>
        </p:nvSpPr>
        <p:spPr>
          <a:xfrm>
            <a:off x="8818871" y="6236384"/>
            <a:ext cx="897726" cy="723211"/>
          </a:xfrm>
          <a:prstGeom prst="rect">
            <a:avLst/>
          </a:prstGeom>
        </p:spPr>
        <p:txBody>
          <a:bodyPr wrap="square" lIns="0" tIns="0" rIns="0" bIns="0" rtlCol="0" anchor="t">
            <a:spAutoFit/>
          </a:bodyPr>
          <a:lstStyle/>
          <a:p>
            <a:pPr algn="l">
              <a:lnSpc>
                <a:spcPts val="6399"/>
              </a:lnSpc>
            </a:pPr>
            <a:r>
              <a:rPr lang="vi-VN" sz="3200" dirty="0" err="1">
                <a:solidFill>
                  <a:srgbClr val="76ADE5"/>
                </a:solidFill>
                <a:latin typeface="Anton"/>
                <a:ea typeface="Anton"/>
                <a:cs typeface="Anton"/>
                <a:sym typeface="Anton"/>
              </a:rPr>
              <a:t>Order</a:t>
            </a:r>
            <a:endParaRPr lang="en-US" sz="3200" dirty="0">
              <a:solidFill>
                <a:srgbClr val="76ADE5"/>
              </a:solidFill>
              <a:latin typeface="Anton"/>
              <a:ea typeface="Anton"/>
              <a:cs typeface="Anton"/>
              <a:sym typeface="Anton"/>
            </a:endParaRPr>
          </a:p>
        </p:txBody>
      </p:sp>
      <p:sp>
        <p:nvSpPr>
          <p:cNvPr id="29" name="AutoShape 24">
            <a:extLst>
              <a:ext uri="{FF2B5EF4-FFF2-40B4-BE49-F238E27FC236}">
                <a16:creationId xmlns:a16="http://schemas.microsoft.com/office/drawing/2014/main" id="{A4DCE8B3-B000-B276-C095-B093EB36486F}"/>
              </a:ext>
            </a:extLst>
          </p:cNvPr>
          <p:cNvSpPr/>
          <p:nvPr/>
        </p:nvSpPr>
        <p:spPr>
          <a:xfrm>
            <a:off x="9782786" y="6810899"/>
            <a:ext cx="1422070" cy="280530"/>
          </a:xfrm>
          <a:prstGeom prst="line">
            <a:avLst/>
          </a:prstGeom>
          <a:ln w="38100" cap="flat">
            <a:solidFill>
              <a:srgbClr val="2C1F36"/>
            </a:solidFill>
            <a:prstDash val="solid"/>
            <a:headEnd type="none" w="sm" len="sm"/>
            <a:tailEnd type="triangle" w="lg" len="med"/>
          </a:ln>
        </p:spPr>
        <p:txBody>
          <a:bodyPr/>
          <a:lstStyle/>
          <a:p>
            <a:endParaRPr lang="en-US" dirty="0"/>
          </a:p>
        </p:txBody>
      </p:sp>
      <p:sp>
        <p:nvSpPr>
          <p:cNvPr id="30" name="TextBox 12">
            <a:extLst>
              <a:ext uri="{FF2B5EF4-FFF2-40B4-BE49-F238E27FC236}">
                <a16:creationId xmlns:a16="http://schemas.microsoft.com/office/drawing/2014/main" id="{DB99397B-8F07-FC08-76D1-0644798C129F}"/>
              </a:ext>
            </a:extLst>
          </p:cNvPr>
          <p:cNvSpPr txBox="1"/>
          <p:nvPr/>
        </p:nvSpPr>
        <p:spPr>
          <a:xfrm>
            <a:off x="11309145" y="6774089"/>
            <a:ext cx="1349502" cy="723211"/>
          </a:xfrm>
          <a:prstGeom prst="rect">
            <a:avLst/>
          </a:prstGeom>
        </p:spPr>
        <p:txBody>
          <a:bodyPr wrap="square" lIns="0" tIns="0" rIns="0" bIns="0" rtlCol="0" anchor="t">
            <a:spAutoFit/>
          </a:bodyPr>
          <a:lstStyle/>
          <a:p>
            <a:pPr algn="l">
              <a:lnSpc>
                <a:spcPts val="6399"/>
              </a:lnSpc>
            </a:pPr>
            <a:r>
              <a:rPr lang="vi-VN" sz="3200">
                <a:solidFill>
                  <a:srgbClr val="76ADE5"/>
                </a:solidFill>
                <a:latin typeface="Anton"/>
                <a:ea typeface="Anton"/>
                <a:cs typeface="Anton"/>
                <a:sym typeface="Anton"/>
              </a:rPr>
              <a:t>Review</a:t>
            </a:r>
            <a:endParaRPr lang="en-US" sz="3200" dirty="0">
              <a:solidFill>
                <a:srgbClr val="76ADE5"/>
              </a:solidFill>
              <a:latin typeface="Anton"/>
              <a:ea typeface="Anton"/>
              <a:cs typeface="Anton"/>
              <a:sym typeface="Anton"/>
            </a:endParaRPr>
          </a:p>
        </p:txBody>
      </p:sp>
      <p:sp>
        <p:nvSpPr>
          <p:cNvPr id="31" name="AutoShape 24">
            <a:extLst>
              <a:ext uri="{FF2B5EF4-FFF2-40B4-BE49-F238E27FC236}">
                <a16:creationId xmlns:a16="http://schemas.microsoft.com/office/drawing/2014/main" id="{DDF42A92-FFDD-F6F2-2505-C098E6E5B85B}"/>
              </a:ext>
            </a:extLst>
          </p:cNvPr>
          <p:cNvSpPr/>
          <p:nvPr/>
        </p:nvSpPr>
        <p:spPr>
          <a:xfrm>
            <a:off x="12503888" y="7374462"/>
            <a:ext cx="1422070" cy="280530"/>
          </a:xfrm>
          <a:prstGeom prst="line">
            <a:avLst/>
          </a:prstGeom>
          <a:ln w="38100" cap="flat">
            <a:solidFill>
              <a:srgbClr val="2C1F36"/>
            </a:solidFill>
            <a:prstDash val="solid"/>
            <a:headEnd type="none" w="sm" len="sm"/>
            <a:tailEnd type="triangle" w="lg" len="med"/>
          </a:ln>
        </p:spPr>
        <p:txBody>
          <a:bodyPr/>
          <a:lstStyle/>
          <a:p>
            <a:endParaRPr lang="en-US" dirty="0"/>
          </a:p>
        </p:txBody>
      </p:sp>
      <p:sp>
        <p:nvSpPr>
          <p:cNvPr id="32" name="TextBox 12">
            <a:extLst>
              <a:ext uri="{FF2B5EF4-FFF2-40B4-BE49-F238E27FC236}">
                <a16:creationId xmlns:a16="http://schemas.microsoft.com/office/drawing/2014/main" id="{2271149D-046B-9766-7FE0-6B0DEBFCA6C8}"/>
              </a:ext>
            </a:extLst>
          </p:cNvPr>
          <p:cNvSpPr txBox="1"/>
          <p:nvPr/>
        </p:nvSpPr>
        <p:spPr>
          <a:xfrm>
            <a:off x="14030247" y="7337652"/>
            <a:ext cx="1349502" cy="723211"/>
          </a:xfrm>
          <a:prstGeom prst="rect">
            <a:avLst/>
          </a:prstGeom>
        </p:spPr>
        <p:txBody>
          <a:bodyPr wrap="square" lIns="0" tIns="0" rIns="0" bIns="0" rtlCol="0" anchor="t">
            <a:spAutoFit/>
          </a:bodyPr>
          <a:lstStyle/>
          <a:p>
            <a:pPr algn="l">
              <a:lnSpc>
                <a:spcPts val="6399"/>
              </a:lnSpc>
            </a:pPr>
            <a:r>
              <a:rPr lang="vi-VN" sz="3200" dirty="0" err="1">
                <a:solidFill>
                  <a:srgbClr val="76ADE5"/>
                </a:solidFill>
                <a:latin typeface="Anton"/>
                <a:ea typeface="Anton"/>
                <a:cs typeface="Anton"/>
                <a:sym typeface="Anton"/>
              </a:rPr>
              <a:t>Support</a:t>
            </a:r>
            <a:endParaRPr lang="en-US" sz="3200" dirty="0">
              <a:solidFill>
                <a:srgbClr val="76ADE5"/>
              </a:solidFill>
              <a:latin typeface="Anton"/>
              <a:ea typeface="Anton"/>
              <a:cs typeface="Anton"/>
              <a:sym typeface="Anton"/>
            </a:endParaRPr>
          </a:p>
        </p:txBody>
      </p:sp>
      <p:sp>
        <p:nvSpPr>
          <p:cNvPr id="34" name="Hộp Văn bản 33">
            <a:extLst>
              <a:ext uri="{FF2B5EF4-FFF2-40B4-BE49-F238E27FC236}">
                <a16:creationId xmlns:a16="http://schemas.microsoft.com/office/drawing/2014/main" id="{F9B01273-8786-ABF3-E5F2-22D332725182}"/>
              </a:ext>
            </a:extLst>
          </p:cNvPr>
          <p:cNvSpPr txBox="1"/>
          <p:nvPr/>
        </p:nvSpPr>
        <p:spPr>
          <a:xfrm>
            <a:off x="3201214" y="8520244"/>
            <a:ext cx="14801755" cy="830997"/>
          </a:xfrm>
          <a:prstGeom prst="rect">
            <a:avLst/>
          </a:prstGeom>
          <a:noFill/>
        </p:spPr>
        <p:txBody>
          <a:bodyPr wrap="square">
            <a:spAutoFit/>
          </a:bodyPr>
          <a:lstStyle/>
          <a:p>
            <a:r>
              <a:rPr lang="vi-VN" sz="2400" i="1" dirty="0">
                <a:latin typeface="Open Sans" panose="020B0606030504020204" pitchFamily="34" charset="0"/>
                <a:ea typeface="Open Sans" panose="020B0606030504020204" pitchFamily="34" charset="0"/>
                <a:cs typeface="Open Sans" panose="020B0606030504020204" pitchFamily="34" charset="0"/>
              </a:rPr>
              <a:t>Biểu đồ không chỉ là sơ đồ kỹ thuật mà là linh hồn của hệ thống — nơi dữ liệu </a:t>
            </a:r>
            <a:r>
              <a:rPr lang="vi-VN" sz="2400" i="1" dirty="0" err="1">
                <a:latin typeface="Open Sans" panose="020B0606030504020204" pitchFamily="34" charset="0"/>
                <a:ea typeface="Open Sans" panose="020B0606030504020204" pitchFamily="34" charset="0"/>
                <a:cs typeface="Open Sans" panose="020B0606030504020204" pitchFamily="34" charset="0"/>
              </a:rPr>
              <a:t>logic</a:t>
            </a:r>
            <a:r>
              <a:rPr lang="vi-VN" sz="2400" i="1" dirty="0">
                <a:latin typeface="Open Sans" panose="020B0606030504020204" pitchFamily="34" charset="0"/>
                <a:ea typeface="Open Sans" panose="020B0606030504020204" pitchFamily="34" charset="0"/>
                <a:cs typeface="Open Sans" panose="020B0606030504020204" pitchFamily="34" charset="0"/>
              </a:rPr>
              <a:t> và trải nghiệm người dùng hòa làm một.</a:t>
            </a:r>
            <a:endParaRPr lang="en-US"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8">
            <a:extLst>
              <a:ext uri="{FF2B5EF4-FFF2-40B4-BE49-F238E27FC236}">
                <a16:creationId xmlns:a16="http://schemas.microsoft.com/office/drawing/2014/main" id="{E761CA6F-3A61-56E0-7C92-F43ADC10CB43}"/>
              </a:ext>
            </a:extLst>
          </p:cNvPr>
          <p:cNvSpPr txBox="1"/>
          <p:nvPr/>
        </p:nvSpPr>
        <p:spPr>
          <a:xfrm>
            <a:off x="8283391" y="3993898"/>
            <a:ext cx="5159927" cy="973280"/>
          </a:xfrm>
          <a:prstGeom prst="rect">
            <a:avLst/>
          </a:prstGeom>
        </p:spPr>
        <p:txBody>
          <a:bodyPr wrap="square" lIns="0" tIns="0" rIns="0" bIns="0" rtlCol="0" anchor="t">
            <a:spAutoFit/>
          </a:bodyPr>
          <a:lstStyle/>
          <a:p>
            <a:pPr algn="l">
              <a:lnSpc>
                <a:spcPts val="9000"/>
              </a:lnSpc>
            </a:pPr>
            <a:r>
              <a:rPr lang="vi-VN" sz="3200" dirty="0">
                <a:solidFill>
                  <a:srgbClr val="5E50A0"/>
                </a:solidFill>
                <a:latin typeface="Anton"/>
                <a:ea typeface="Anton"/>
                <a:cs typeface="Anton"/>
                <a:sym typeface="Anton"/>
              </a:rPr>
              <a:t>ĐIỂM NỔI BẬT TRONG HỆ THỐNG</a:t>
            </a:r>
            <a:endParaRPr lang="vi-VN" sz="3200" dirty="0">
              <a:solidFill>
                <a:srgbClr val="794897"/>
              </a:solidFill>
              <a:latin typeface="Anton"/>
              <a:ea typeface="Anton"/>
              <a:cs typeface="Anton"/>
              <a:sym typeface="Anton"/>
            </a:endParaRPr>
          </a:p>
        </p:txBody>
      </p:sp>
      <p:sp>
        <p:nvSpPr>
          <p:cNvPr id="14" name="Hộp Văn bản 13">
            <a:extLst>
              <a:ext uri="{FF2B5EF4-FFF2-40B4-BE49-F238E27FC236}">
                <a16:creationId xmlns:a16="http://schemas.microsoft.com/office/drawing/2014/main" id="{B365F049-9E24-0866-51D8-6F9CD6506A87}"/>
              </a:ext>
            </a:extLst>
          </p:cNvPr>
          <p:cNvSpPr txBox="1"/>
          <p:nvPr/>
        </p:nvSpPr>
        <p:spPr>
          <a:xfrm>
            <a:off x="8924268" y="5020647"/>
            <a:ext cx="7038717" cy="1846659"/>
          </a:xfrm>
          <a:prstGeom prst="rect">
            <a:avLst/>
          </a:prstGeom>
          <a:noFill/>
        </p:spPr>
        <p:txBody>
          <a:bodyPr wrap="square" rtlCol="0">
            <a:spAutoFit/>
          </a:bodyPr>
          <a:lstStyle/>
          <a:p>
            <a:r>
              <a:rPr lang="vi-VN"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ea typeface="Open Sans" panose="020B0606030504020204" pitchFamily="34" charset="0"/>
                <a:cs typeface="Open Sans" panose="020B0606030504020204" pitchFamily="34" charset="0"/>
              </a:rPr>
              <a:t>Quan </a:t>
            </a:r>
            <a:r>
              <a:rPr lang="en-US" sz="2400" dirty="0" err="1">
                <a:latin typeface="Open Sans" panose="020B0606030504020204" pitchFamily="34" charset="0"/>
                <a:ea typeface="Open Sans" panose="020B0606030504020204" pitchFamily="34" charset="0"/>
                <a:cs typeface="Open Sans" panose="020B0606030504020204" pitchFamily="34" charset="0"/>
              </a:rPr>
              <a:t>hệ</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đa</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tầng</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phản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ánh</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nghiệp</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vụ</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thực</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tế</a:t>
            </a:r>
            <a:endParaRPr lang="vi-VN" sz="2400" dirty="0">
              <a:latin typeface="Open Sans" panose="020B0606030504020204" pitchFamily="34" charset="0"/>
              <a:ea typeface="Open Sans" panose="020B0606030504020204" pitchFamily="34" charset="0"/>
              <a:cs typeface="Open Sans" panose="020B0606030504020204" pitchFamily="34" charset="0"/>
            </a:endParaRPr>
          </a:p>
          <a:p>
            <a:r>
              <a:rPr lang="vi-VN" sz="2400" dirty="0">
                <a:latin typeface="Open Sans" panose="020B0606030504020204" pitchFamily="34" charset="0"/>
                <a:ea typeface="Open Sans" panose="020B0606030504020204" pitchFamily="34" charset="0"/>
                <a:cs typeface="Open Sans" panose="020B0606030504020204" pitchFamily="34" charset="0"/>
              </a:rPr>
              <a:t>          - Cấu trúc hướng đối tượng rõ ràng</a:t>
            </a:r>
          </a:p>
          <a:p>
            <a:r>
              <a:rPr lang="vi-VN"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a:latin typeface="Open Sans" panose="020B0606030504020204" pitchFamily="34" charset="0"/>
                <a:ea typeface="Open Sans" panose="020B0606030504020204" pitchFamily="34" charset="0"/>
                <a:cs typeface="Open Sans" panose="020B0606030504020204" pitchFamily="34" charset="0"/>
              </a:rPr>
              <a:t>Liên </a:t>
            </a:r>
            <a:r>
              <a:rPr lang="en-US" sz="2400" dirty="0" err="1">
                <a:latin typeface="Open Sans" panose="020B0606030504020204" pitchFamily="34" charset="0"/>
                <a:ea typeface="Open Sans" panose="020B0606030504020204" pitchFamily="34" charset="0"/>
                <a:cs typeface="Open Sans" panose="020B0606030504020204" pitchFamily="34" charset="0"/>
              </a:rPr>
              <a:t>kết</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chặt</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với</a:t>
            </a:r>
            <a:r>
              <a:rPr lang="en-US" sz="2400" dirty="0">
                <a:latin typeface="Open Sans" panose="020B0606030504020204" pitchFamily="34" charset="0"/>
                <a:ea typeface="Open Sans" panose="020B0606030504020204" pitchFamily="34" charset="0"/>
                <a:cs typeface="Open Sans" panose="020B0606030504020204" pitchFamily="34" charset="0"/>
              </a:rPr>
              <a:t> database Laravel</a:t>
            </a:r>
            <a:endParaRPr lang="vi-VN" sz="2400" dirty="0">
              <a:latin typeface="Open Sans" panose="020B0606030504020204" pitchFamily="34" charset="0"/>
              <a:ea typeface="Open Sans" panose="020B0606030504020204" pitchFamily="34" charset="0"/>
              <a:cs typeface="Open Sans" panose="020B0606030504020204" pitchFamily="34" charset="0"/>
            </a:endParaRPr>
          </a:p>
          <a:p>
            <a:r>
              <a:rPr lang="vi-VN"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Kế</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thừa</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thông</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minh</a:t>
            </a:r>
            <a:endParaRPr lang="vi-VN"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0431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E4B4D7AC-03D2-AAC6-F582-AD72696C2568}"/>
            </a:ext>
          </a:extLst>
        </p:cNvPr>
        <p:cNvGrpSpPr/>
        <p:nvPr/>
      </p:nvGrpSpPr>
      <p:grpSpPr>
        <a:xfrm>
          <a:off x="0" y="0"/>
          <a:ext cx="0" cy="0"/>
          <a:chOff x="0" y="0"/>
          <a:chExt cx="0" cy="0"/>
        </a:xfrm>
      </p:grpSpPr>
      <p:sp>
        <p:nvSpPr>
          <p:cNvPr id="43" name="Freeform 26">
            <a:extLst>
              <a:ext uri="{FF2B5EF4-FFF2-40B4-BE49-F238E27FC236}">
                <a16:creationId xmlns:a16="http://schemas.microsoft.com/office/drawing/2014/main" id="{6C6C1B51-E4CF-C782-91BB-22EE37D0380B}"/>
              </a:ext>
            </a:extLst>
          </p:cNvPr>
          <p:cNvSpPr/>
          <p:nvPr/>
        </p:nvSpPr>
        <p:spPr>
          <a:xfrm>
            <a:off x="6534135" y="-1129955"/>
            <a:ext cx="14801755" cy="13340807"/>
          </a:xfrm>
          <a:custGeom>
            <a:avLst/>
            <a:gdLst/>
            <a:ahLst/>
            <a:cxnLst/>
            <a:rect l="l" t="t" r="r" b="b"/>
            <a:pathLst>
              <a:path w="3950208" h="4114800">
                <a:moveTo>
                  <a:pt x="0" y="0"/>
                </a:moveTo>
                <a:lnTo>
                  <a:pt x="3950208" y="0"/>
                </a:lnTo>
                <a:lnTo>
                  <a:pt x="39502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a:extLst>
              <a:ext uri="{FF2B5EF4-FFF2-40B4-BE49-F238E27FC236}">
                <a16:creationId xmlns:a16="http://schemas.microsoft.com/office/drawing/2014/main" id="{3BCB7DEB-9EA1-D021-1464-CC37057C91C7}"/>
              </a:ext>
            </a:extLst>
          </p:cNvPr>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FF2B5EF4-FFF2-40B4-BE49-F238E27FC236}">
                <a16:creationId xmlns:a16="http://schemas.microsoft.com/office/drawing/2014/main" id="{DB5357D2-3C84-0AAC-47A6-9C4887C19C20}"/>
              </a:ext>
            </a:extLst>
          </p:cNvPr>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 name="Group 4">
            <a:extLst>
              <a:ext uri="{FF2B5EF4-FFF2-40B4-BE49-F238E27FC236}">
                <a16:creationId xmlns:a16="http://schemas.microsoft.com/office/drawing/2014/main" id="{4D66AE1C-85B6-F437-B337-537EE9C69985}"/>
              </a:ext>
            </a:extLst>
          </p:cNvPr>
          <p:cNvGrpSpPr/>
          <p:nvPr/>
        </p:nvGrpSpPr>
        <p:grpSpPr>
          <a:xfrm>
            <a:off x="2278761" y="8471611"/>
            <a:ext cx="17293580" cy="956273"/>
            <a:chOff x="0" y="0"/>
            <a:chExt cx="4244348" cy="212689"/>
          </a:xfrm>
        </p:grpSpPr>
        <p:sp>
          <p:nvSpPr>
            <p:cNvPr id="5" name="Freeform 5">
              <a:extLst>
                <a:ext uri="{FF2B5EF4-FFF2-40B4-BE49-F238E27FC236}">
                  <a16:creationId xmlns:a16="http://schemas.microsoft.com/office/drawing/2014/main" id="{F1BE2250-9DE1-FAB7-6025-4457132A7DDC}"/>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a:extLst>
                <a:ext uri="{FF2B5EF4-FFF2-40B4-BE49-F238E27FC236}">
                  <a16:creationId xmlns:a16="http://schemas.microsoft.com/office/drawing/2014/main" id="{8D39633F-51AD-9A95-708A-F9E2CA870B54}"/>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8D282D13-27AB-A97C-A61D-73C856A769E9}"/>
              </a:ext>
            </a:extLst>
          </p:cNvPr>
          <p:cNvSpPr/>
          <p:nvPr/>
        </p:nvSpPr>
        <p:spPr>
          <a:xfrm>
            <a:off x="13774912" y="1333682"/>
            <a:ext cx="1934312" cy="761636"/>
          </a:xfrm>
          <a:custGeom>
            <a:avLst/>
            <a:gdLst/>
            <a:ahLst/>
            <a:cxnLst/>
            <a:rect l="l" t="t" r="r" b="b"/>
            <a:pathLst>
              <a:path w="1934312" h="761636">
                <a:moveTo>
                  <a:pt x="0" y="0"/>
                </a:moveTo>
                <a:lnTo>
                  <a:pt x="1934313" y="0"/>
                </a:lnTo>
                <a:lnTo>
                  <a:pt x="1934313" y="761636"/>
                </a:lnTo>
                <a:lnTo>
                  <a:pt x="0" y="761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a:extLst>
              <a:ext uri="{FF2B5EF4-FFF2-40B4-BE49-F238E27FC236}">
                <a16:creationId xmlns:a16="http://schemas.microsoft.com/office/drawing/2014/main" id="{53FFCE3C-61FD-7354-3AFA-DD2A8580037D}"/>
              </a:ext>
            </a:extLst>
          </p:cNvPr>
          <p:cNvSpPr txBox="1"/>
          <p:nvPr/>
        </p:nvSpPr>
        <p:spPr>
          <a:xfrm>
            <a:off x="1028700" y="1190625"/>
            <a:ext cx="12746212" cy="1168397"/>
          </a:xfrm>
          <a:prstGeom prst="rect">
            <a:avLst/>
          </a:prstGeom>
        </p:spPr>
        <p:txBody>
          <a:bodyPr lIns="0" tIns="0" rIns="0" bIns="0" rtlCol="0" anchor="t">
            <a:spAutoFit/>
          </a:bodyPr>
          <a:lstStyle/>
          <a:p>
            <a:pPr algn="l">
              <a:lnSpc>
                <a:spcPts val="9000"/>
              </a:lnSpc>
            </a:pPr>
            <a:r>
              <a:rPr lang="vi-VN" sz="9000" dirty="0">
                <a:solidFill>
                  <a:srgbClr val="5E50A0"/>
                </a:solidFill>
                <a:latin typeface="Anton"/>
                <a:ea typeface="Anton"/>
                <a:cs typeface="Anton"/>
                <a:sym typeface="Anton"/>
              </a:rPr>
              <a:t>PHÂN TÍCH </a:t>
            </a:r>
            <a:r>
              <a:rPr lang="vi-VN" sz="9000" dirty="0">
                <a:solidFill>
                  <a:srgbClr val="794897"/>
                </a:solidFill>
                <a:latin typeface="Anton"/>
                <a:ea typeface="Anton"/>
                <a:cs typeface="Anton"/>
                <a:sym typeface="Anton"/>
              </a:rPr>
              <a:t>BIỂU ĐỒ TRÌNH TỰ</a:t>
            </a:r>
          </a:p>
        </p:txBody>
      </p:sp>
      <p:sp>
        <p:nvSpPr>
          <p:cNvPr id="9" name="TextBox 9">
            <a:extLst>
              <a:ext uri="{FF2B5EF4-FFF2-40B4-BE49-F238E27FC236}">
                <a16:creationId xmlns:a16="http://schemas.microsoft.com/office/drawing/2014/main" id="{186C6373-348A-97CB-DD6A-7D4131DC41C5}"/>
              </a:ext>
            </a:extLst>
          </p:cNvPr>
          <p:cNvSpPr txBox="1"/>
          <p:nvPr/>
        </p:nvSpPr>
        <p:spPr>
          <a:xfrm>
            <a:off x="1345920" y="2548299"/>
            <a:ext cx="14916456" cy="1773562"/>
          </a:xfrm>
          <a:prstGeom prst="rect">
            <a:avLst/>
          </a:prstGeom>
        </p:spPr>
        <p:txBody>
          <a:bodyPr wrap="square"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Biểu đồ trình tự (</a:t>
            </a:r>
            <a:r>
              <a:rPr lang="vi-VN" sz="2500" dirty="0" err="1">
                <a:latin typeface="Open Sans" panose="020B0606030504020204" pitchFamily="34" charset="0"/>
                <a:ea typeface="Open Sans" panose="020B0606030504020204" pitchFamily="34" charset="0"/>
                <a:cs typeface="Open Sans" panose="020B0606030504020204" pitchFamily="34" charset="0"/>
              </a:rPr>
              <a:t>Sequence</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dirty="0" err="1">
                <a:latin typeface="Open Sans" panose="020B0606030504020204" pitchFamily="34" charset="0"/>
                <a:ea typeface="Open Sans" panose="020B0606030504020204" pitchFamily="34" charset="0"/>
                <a:cs typeface="Open Sans" panose="020B0606030504020204" pitchFamily="34" charset="0"/>
              </a:rPr>
              <a:t>Diagram</a:t>
            </a:r>
            <a:r>
              <a:rPr lang="vi-VN" sz="2500" dirty="0">
                <a:latin typeface="Open Sans" panose="020B0606030504020204" pitchFamily="34" charset="0"/>
                <a:ea typeface="Open Sans" panose="020B0606030504020204" pitchFamily="34" charset="0"/>
                <a:cs typeface="Open Sans" panose="020B0606030504020204" pitchFamily="34" charset="0"/>
              </a:rPr>
              <a:t>) mô tả trật tự và thời điểm trao đổi thông điệp giữa các đối tượng trong hệ thống.</a:t>
            </a:r>
            <a:br>
              <a:rPr lang="vi-VN" sz="2500" dirty="0">
                <a:latin typeface="Open Sans" panose="020B0606030504020204" pitchFamily="34" charset="0"/>
                <a:ea typeface="Open Sans" panose="020B0606030504020204" pitchFamily="34" charset="0"/>
                <a:cs typeface="Open Sans" panose="020B0606030504020204" pitchFamily="34" charset="0"/>
              </a:rPr>
            </a:br>
            <a:r>
              <a:rPr lang="vi-VN" sz="2500" dirty="0">
                <a:latin typeface="Open Sans" panose="020B0606030504020204" pitchFamily="34" charset="0"/>
                <a:ea typeface="Open Sans" panose="020B0606030504020204" pitchFamily="34" charset="0"/>
                <a:cs typeface="Open Sans" panose="020B0606030504020204" pitchFamily="34" charset="0"/>
              </a:rPr>
              <a:t>Nó thể hiện rõ ai làm gì, vào thời điểm nào, và theo thứ tự ra sao — giúp nhóm nhìn thấy quy trình vận hành động thay vì tĩnh như biểu đồ lớp.</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Hộp Văn bản 33">
            <a:extLst>
              <a:ext uri="{FF2B5EF4-FFF2-40B4-BE49-F238E27FC236}">
                <a16:creationId xmlns:a16="http://schemas.microsoft.com/office/drawing/2014/main" id="{59E04A6A-F266-4E7B-ABDA-7D074F5DD527}"/>
              </a:ext>
            </a:extLst>
          </p:cNvPr>
          <p:cNvSpPr txBox="1"/>
          <p:nvPr/>
        </p:nvSpPr>
        <p:spPr>
          <a:xfrm>
            <a:off x="3201214" y="8711220"/>
            <a:ext cx="14801755" cy="477054"/>
          </a:xfrm>
          <a:prstGeom prst="rect">
            <a:avLst/>
          </a:prstGeom>
          <a:noFill/>
        </p:spPr>
        <p:txBody>
          <a:bodyPr wrap="square">
            <a:spAutoFit/>
          </a:bodyPr>
          <a:lstStyle/>
          <a:p>
            <a:r>
              <a:rPr lang="vi-VN" sz="2400" i="1" dirty="0">
                <a:latin typeface="Open Sans" panose="020B0606030504020204" pitchFamily="34" charset="0"/>
                <a:ea typeface="Open Sans" panose="020B0606030504020204" pitchFamily="34" charset="0"/>
                <a:cs typeface="Open Sans" panose="020B0606030504020204" pitchFamily="34" charset="0"/>
              </a:rPr>
              <a:t>Biểu đồ không chỉ </a:t>
            </a:r>
            <a:r>
              <a:rPr lang="vi-VN" sz="2400" i="1" dirty="0" err="1">
                <a:latin typeface="Open Sans" panose="020B0606030504020204" pitchFamily="34" charset="0"/>
                <a:ea typeface="Open Sans" panose="020B0606030504020204" pitchFamily="34" charset="0"/>
                <a:cs typeface="Open Sans" panose="020B0606030504020204" pitchFamily="34" charset="0"/>
              </a:rPr>
              <a:t>chỉ</a:t>
            </a:r>
            <a:r>
              <a:rPr lang="vi-VN" sz="2400" i="1" dirty="0">
                <a:latin typeface="Open Sans" panose="020B0606030504020204" pitchFamily="34" charset="0"/>
                <a:ea typeface="Open Sans" panose="020B0606030504020204" pitchFamily="34" charset="0"/>
                <a:cs typeface="Open Sans" panose="020B0606030504020204" pitchFamily="34" charset="0"/>
              </a:rPr>
              <a:t> đường cho máy tính hiểu, mà còn giúp con người cùng nhìn về một hướng.</a:t>
            </a:r>
            <a:endParaRPr lang="en-US" sz="24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8">
            <a:extLst>
              <a:ext uri="{FF2B5EF4-FFF2-40B4-BE49-F238E27FC236}">
                <a16:creationId xmlns:a16="http://schemas.microsoft.com/office/drawing/2014/main" id="{D7AF645C-4671-2623-A99C-FCF1426F697C}"/>
              </a:ext>
            </a:extLst>
          </p:cNvPr>
          <p:cNvSpPr txBox="1"/>
          <p:nvPr/>
        </p:nvSpPr>
        <p:spPr>
          <a:xfrm>
            <a:off x="1059510" y="4419498"/>
            <a:ext cx="6712890" cy="1000210"/>
          </a:xfrm>
          <a:prstGeom prst="rect">
            <a:avLst/>
          </a:prstGeom>
        </p:spPr>
        <p:txBody>
          <a:bodyPr wrap="square" lIns="0" tIns="0" rIns="0" bIns="0" rtlCol="0" anchor="t">
            <a:spAutoFit/>
          </a:bodyPr>
          <a:lstStyle/>
          <a:p>
            <a:pPr algn="l">
              <a:lnSpc>
                <a:spcPts val="9000"/>
              </a:lnSpc>
            </a:pPr>
            <a:r>
              <a:rPr lang="vi-VN" sz="4000" dirty="0">
                <a:solidFill>
                  <a:srgbClr val="794897"/>
                </a:solidFill>
                <a:latin typeface="Anton"/>
                <a:ea typeface="Anton"/>
                <a:cs typeface="Anton"/>
                <a:sym typeface="Anton"/>
              </a:rPr>
              <a:t>Chuỗi Tương Tác</a:t>
            </a:r>
          </a:p>
        </p:txBody>
      </p:sp>
      <p:sp>
        <p:nvSpPr>
          <p:cNvPr id="38" name="TextBox 9">
            <a:extLst>
              <a:ext uri="{FF2B5EF4-FFF2-40B4-BE49-F238E27FC236}">
                <a16:creationId xmlns:a16="http://schemas.microsoft.com/office/drawing/2014/main" id="{4743EE61-873B-33DF-3C29-E5598199B765}"/>
              </a:ext>
            </a:extLst>
          </p:cNvPr>
          <p:cNvSpPr txBox="1"/>
          <p:nvPr/>
        </p:nvSpPr>
        <p:spPr>
          <a:xfrm>
            <a:off x="1345920" y="5629597"/>
            <a:ext cx="14916456" cy="1923604"/>
          </a:xfrm>
          <a:prstGeom prst="rect">
            <a:avLst/>
          </a:prstGeom>
        </p:spPr>
        <p:txBody>
          <a:bodyPr wrap="square" lIns="0" tIns="0" rIns="0" bIns="0" rtlCol="0" anchor="t">
            <a:spAutoFit/>
          </a:bodyPr>
          <a:lstStyle/>
          <a:p>
            <a:pPr marL="514350" indent="-514350">
              <a:buFont typeface="+mj-lt"/>
              <a:buAutoNum type="arabicPeriod"/>
            </a:pPr>
            <a:r>
              <a:rPr lang="en-US" sz="2500" b="1" dirty="0" err="1">
                <a:latin typeface="Open Sans" panose="020B0606030504020204" pitchFamily="34" charset="0"/>
                <a:ea typeface="Open Sans" panose="020B0606030504020204" pitchFamily="34" charset="0"/>
                <a:cs typeface="Open Sans" panose="020B0606030504020204" pitchFamily="34" charset="0"/>
              </a:rPr>
              <a:t>Khách</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gửi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yêu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cầu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đặt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qua </a:t>
            </a:r>
            <a:r>
              <a:rPr lang="en-US" sz="2500" dirty="0" err="1">
                <a:latin typeface="Open Sans" panose="020B0606030504020204" pitchFamily="34" charset="0"/>
                <a:ea typeface="Open Sans" panose="020B0606030504020204" pitchFamily="34" charset="0"/>
                <a:cs typeface="Open Sans" panose="020B0606030504020204" pitchFamily="34" charset="0"/>
              </a:rPr>
              <a:t>giao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diện</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514350" indent="-514350">
              <a:buFont typeface="+mj-lt"/>
              <a:buAutoNum type="arabicPeriod"/>
            </a:pPr>
            <a:r>
              <a:rPr lang="en-US" sz="2500" b="1" dirty="0">
                <a:latin typeface="Open Sans" panose="020B0606030504020204" pitchFamily="34" charset="0"/>
                <a:ea typeface="Open Sans" panose="020B0606030504020204" pitchFamily="34" charset="0"/>
                <a:cs typeface="Open Sans" panose="020B0606030504020204" pitchFamily="34" charset="0"/>
              </a:rPr>
              <a:t>Controller</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tiếp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nhận</a:t>
            </a:r>
            <a:r>
              <a:rPr lang="en-US" sz="2500" dirty="0">
                <a:latin typeface="Open Sans" panose="020B0606030504020204" pitchFamily="34" charset="0"/>
                <a:ea typeface="Open Sans" panose="020B0606030504020204" pitchFamily="34" charset="0"/>
                <a:cs typeface="Open Sans" panose="020B0606030504020204" pitchFamily="34" charset="0"/>
              </a:rPr>
              <a:t> – </a:t>
            </a:r>
            <a:r>
              <a:rPr lang="en-US" sz="2500" dirty="0" err="1">
                <a:latin typeface="Open Sans" panose="020B0606030504020204" pitchFamily="34" charset="0"/>
                <a:ea typeface="Open Sans" panose="020B0606030504020204" pitchFamily="34" charset="0"/>
                <a:cs typeface="Open Sans" panose="020B0606030504020204" pitchFamily="34" charset="0"/>
              </a:rPr>
              <a:t>kiểm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thông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vi-VN" sz="2500" dirty="0">
                <a:latin typeface="Open Sans" panose="020B0606030504020204" pitchFamily="34" charset="0"/>
                <a:ea typeface="Open Sans" panose="020B0606030504020204" pitchFamily="34" charset="0"/>
                <a:cs typeface="Open Sans" panose="020B0606030504020204" pitchFamily="34" charset="0"/>
              </a:rPr>
              <a:t>tin.</a:t>
            </a:r>
          </a:p>
          <a:p>
            <a:pPr marL="514350" indent="-514350">
              <a:buFont typeface="+mj-lt"/>
              <a:buAutoNum type="arabicPeriod"/>
            </a:pPr>
            <a:r>
              <a:rPr lang="vi-VN" sz="2500" b="1" dirty="0" err="1">
                <a:latin typeface="Open Sans" panose="020B0606030504020204" pitchFamily="34" charset="0"/>
                <a:ea typeface="Open Sans" panose="020B0606030504020204" pitchFamily="34" charset="0"/>
                <a:cs typeface="Open Sans" panose="020B0606030504020204" pitchFamily="34" charset="0"/>
              </a:rPr>
              <a:t>Database</a:t>
            </a:r>
            <a:r>
              <a:rPr lang="vi-VN" sz="2500" dirty="0">
                <a:latin typeface="Open Sans" panose="020B0606030504020204" pitchFamily="34" charset="0"/>
                <a:ea typeface="Open Sans" panose="020B0606030504020204" pitchFamily="34" charset="0"/>
                <a:cs typeface="Open Sans" panose="020B0606030504020204" pitchFamily="34" charset="0"/>
              </a:rPr>
              <a:t> xác thực, sửa, xóa, thêm dữ liệu.</a:t>
            </a:r>
          </a:p>
          <a:p>
            <a:pPr marL="514350" indent="-514350">
              <a:buFont typeface="+mj-lt"/>
              <a:buAutoNum type="arabicPeriod"/>
            </a:pPr>
            <a:r>
              <a:rPr lang="en-US" sz="2500" b="1" dirty="0" err="1">
                <a:latin typeface="Open Sans" panose="020B0606030504020204" pitchFamily="34" charset="0"/>
                <a:ea typeface="Open Sans" panose="020B0606030504020204" pitchFamily="34" charset="0"/>
                <a:cs typeface="Open Sans" panose="020B0606030504020204" pitchFamily="34" charset="0"/>
              </a:rPr>
              <a:t>Cổng</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thanh</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toán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xử</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giao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dịch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phản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hồi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trạng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thái</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514350" indent="-514350">
              <a:buFont typeface="+mj-lt"/>
              <a:buAutoNum type="arabicPeriod"/>
            </a:pPr>
            <a:r>
              <a:rPr lang="vi-VN" sz="2500" b="1" dirty="0">
                <a:latin typeface="Open Sans" panose="020B0606030504020204" pitchFamily="34" charset="0"/>
                <a:ea typeface="Open Sans" panose="020B0606030504020204" pitchFamily="34" charset="0"/>
                <a:cs typeface="Open Sans" panose="020B0606030504020204" pitchFamily="34" charset="0"/>
              </a:rPr>
              <a:t>Hệ thống</a:t>
            </a:r>
            <a:r>
              <a:rPr lang="vi-VN" sz="2500" dirty="0">
                <a:latin typeface="Open Sans" panose="020B0606030504020204" pitchFamily="34" charset="0"/>
                <a:ea typeface="Open Sans" panose="020B0606030504020204" pitchFamily="34" charset="0"/>
                <a:cs typeface="Open Sans" panose="020B0606030504020204" pitchFamily="34" charset="0"/>
              </a:rPr>
              <a:t> cập nhật tình trạng đơn, gửi thông báo và </a:t>
            </a:r>
            <a:r>
              <a:rPr lang="vi-VN" sz="2500" dirty="0" err="1">
                <a:latin typeface="Open Sans" panose="020B0606030504020204" pitchFamily="34" charset="0"/>
                <a:ea typeface="Open Sans" panose="020B0606030504020204" pitchFamily="34" charset="0"/>
                <a:cs typeface="Open Sans" panose="020B0606030504020204" pitchFamily="34" charset="0"/>
              </a:rPr>
              <a:t>email</a:t>
            </a:r>
            <a:r>
              <a:rPr lang="vi-VN" sz="2500" dirty="0">
                <a:latin typeface="Open Sans" panose="020B0606030504020204" pitchFamily="34" charset="0"/>
                <a:ea typeface="Open Sans" panose="020B0606030504020204" pitchFamily="34" charset="0"/>
                <a:cs typeface="Open Sans" panose="020B0606030504020204" pitchFamily="34" charset="0"/>
              </a:rPr>
              <a:t> xác nhận.</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extLst>
      <p:ext uri="{BB962C8B-B14F-4D97-AF65-F5344CB8AC3E}">
        <p14:creationId xmlns:p14="http://schemas.microsoft.com/office/powerpoint/2010/main" val="289610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A12C5813-09C6-A748-DA02-9794E438FC62}"/>
            </a:ext>
          </a:extLst>
        </p:cNvPr>
        <p:cNvGrpSpPr/>
        <p:nvPr/>
      </p:nvGrpSpPr>
      <p:grpSpPr>
        <a:xfrm>
          <a:off x="0" y="0"/>
          <a:ext cx="0" cy="0"/>
          <a:chOff x="0" y="0"/>
          <a:chExt cx="0" cy="0"/>
        </a:xfrm>
      </p:grpSpPr>
      <p:sp>
        <p:nvSpPr>
          <p:cNvPr id="11" name="Freeform 25">
            <a:extLst>
              <a:ext uri="{FF2B5EF4-FFF2-40B4-BE49-F238E27FC236}">
                <a16:creationId xmlns:a16="http://schemas.microsoft.com/office/drawing/2014/main" id="{6473FF04-1B9C-F389-13EA-068E9BA2D4FF}"/>
              </a:ext>
            </a:extLst>
          </p:cNvPr>
          <p:cNvSpPr/>
          <p:nvPr/>
        </p:nvSpPr>
        <p:spPr>
          <a:xfrm>
            <a:off x="-3121995" y="1647349"/>
            <a:ext cx="23818248" cy="6413350"/>
          </a:xfrm>
          <a:custGeom>
            <a:avLst/>
            <a:gdLst/>
            <a:ahLst/>
            <a:cxnLst/>
            <a:rect l="l" t="t" r="r" b="b"/>
            <a:pathLst>
              <a:path w="7315200" h="2889504">
                <a:moveTo>
                  <a:pt x="0" y="0"/>
                </a:moveTo>
                <a:lnTo>
                  <a:pt x="7315200" y="0"/>
                </a:lnTo>
                <a:lnTo>
                  <a:pt x="7315200" y="2889504"/>
                </a:lnTo>
                <a:lnTo>
                  <a:pt x="0" y="2889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a:extLst>
              <a:ext uri="{FF2B5EF4-FFF2-40B4-BE49-F238E27FC236}">
                <a16:creationId xmlns:a16="http://schemas.microsoft.com/office/drawing/2014/main" id="{248A9D82-4149-A629-8E28-48C1870AC224}"/>
              </a:ext>
            </a:extLst>
          </p:cNvPr>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a:extLst>
              <a:ext uri="{FF2B5EF4-FFF2-40B4-BE49-F238E27FC236}">
                <a16:creationId xmlns:a16="http://schemas.microsoft.com/office/drawing/2014/main" id="{CFDA2C85-9106-C148-5299-72B195AF2E81}"/>
              </a:ext>
            </a:extLst>
          </p:cNvPr>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 name="Group 4">
            <a:extLst>
              <a:ext uri="{FF2B5EF4-FFF2-40B4-BE49-F238E27FC236}">
                <a16:creationId xmlns:a16="http://schemas.microsoft.com/office/drawing/2014/main" id="{086CFE02-F9E0-A80F-921C-107EF954AA50}"/>
              </a:ext>
            </a:extLst>
          </p:cNvPr>
          <p:cNvGrpSpPr/>
          <p:nvPr/>
        </p:nvGrpSpPr>
        <p:grpSpPr>
          <a:xfrm>
            <a:off x="2286000" y="8534248"/>
            <a:ext cx="17293580" cy="1028852"/>
            <a:chOff x="0" y="0"/>
            <a:chExt cx="4244348" cy="212689"/>
          </a:xfrm>
        </p:grpSpPr>
        <p:sp>
          <p:nvSpPr>
            <p:cNvPr id="5" name="Freeform 5">
              <a:extLst>
                <a:ext uri="{FF2B5EF4-FFF2-40B4-BE49-F238E27FC236}">
                  <a16:creationId xmlns:a16="http://schemas.microsoft.com/office/drawing/2014/main" id="{3DF2B031-69DB-04C6-205F-136FA75D5ED0}"/>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a:extLst>
                <a:ext uri="{FF2B5EF4-FFF2-40B4-BE49-F238E27FC236}">
                  <a16:creationId xmlns:a16="http://schemas.microsoft.com/office/drawing/2014/main" id="{83E81158-790D-7D27-439B-2F2B7D75A5F5}"/>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a:extLst>
              <a:ext uri="{FF2B5EF4-FFF2-40B4-BE49-F238E27FC236}">
                <a16:creationId xmlns:a16="http://schemas.microsoft.com/office/drawing/2014/main" id="{11CD5C9C-E62F-35FD-F6DE-0EDB71ABB4C5}"/>
              </a:ext>
            </a:extLst>
          </p:cNvPr>
          <p:cNvSpPr/>
          <p:nvPr/>
        </p:nvSpPr>
        <p:spPr>
          <a:xfrm>
            <a:off x="13740874" y="1217002"/>
            <a:ext cx="1934312" cy="761636"/>
          </a:xfrm>
          <a:custGeom>
            <a:avLst/>
            <a:gdLst/>
            <a:ahLst/>
            <a:cxnLst/>
            <a:rect l="l" t="t" r="r" b="b"/>
            <a:pathLst>
              <a:path w="1934312" h="761636">
                <a:moveTo>
                  <a:pt x="0" y="0"/>
                </a:moveTo>
                <a:lnTo>
                  <a:pt x="1934313" y="0"/>
                </a:lnTo>
                <a:lnTo>
                  <a:pt x="1934313" y="761636"/>
                </a:lnTo>
                <a:lnTo>
                  <a:pt x="0" y="761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a:extLst>
              <a:ext uri="{FF2B5EF4-FFF2-40B4-BE49-F238E27FC236}">
                <a16:creationId xmlns:a16="http://schemas.microsoft.com/office/drawing/2014/main" id="{6A42F2B8-2382-8068-2941-20227A8C286D}"/>
              </a:ext>
            </a:extLst>
          </p:cNvPr>
          <p:cNvSpPr txBox="1"/>
          <p:nvPr/>
        </p:nvSpPr>
        <p:spPr>
          <a:xfrm>
            <a:off x="1028700" y="1190625"/>
            <a:ext cx="14211300" cy="1168397"/>
          </a:xfrm>
          <a:prstGeom prst="rect">
            <a:avLst/>
          </a:prstGeom>
        </p:spPr>
        <p:txBody>
          <a:bodyPr wrap="square" lIns="0" tIns="0" rIns="0" bIns="0" rtlCol="0" anchor="t">
            <a:spAutoFit/>
          </a:bodyPr>
          <a:lstStyle/>
          <a:p>
            <a:pPr algn="l">
              <a:lnSpc>
                <a:spcPts val="9000"/>
              </a:lnSpc>
            </a:pPr>
            <a:r>
              <a:rPr lang="vi-VN" sz="9000" dirty="0">
                <a:solidFill>
                  <a:srgbClr val="5E50A0"/>
                </a:solidFill>
                <a:latin typeface="Anton"/>
                <a:ea typeface="Anton"/>
                <a:cs typeface="Anton"/>
                <a:sym typeface="Anton"/>
              </a:rPr>
              <a:t>PHÂN TÍCH </a:t>
            </a:r>
            <a:r>
              <a:rPr lang="vi-VN" sz="9000" dirty="0">
                <a:solidFill>
                  <a:srgbClr val="794897"/>
                </a:solidFill>
                <a:latin typeface="Anton"/>
                <a:ea typeface="Anton"/>
                <a:cs typeface="Anton"/>
                <a:sym typeface="Anton"/>
              </a:rPr>
              <a:t>BIỂU ĐỒ TRẠNG THÁI</a:t>
            </a:r>
          </a:p>
        </p:txBody>
      </p:sp>
      <p:sp>
        <p:nvSpPr>
          <p:cNvPr id="9" name="TextBox 9">
            <a:extLst>
              <a:ext uri="{FF2B5EF4-FFF2-40B4-BE49-F238E27FC236}">
                <a16:creationId xmlns:a16="http://schemas.microsoft.com/office/drawing/2014/main" id="{182A13A3-8527-4F89-142D-0BC086013A01}"/>
              </a:ext>
            </a:extLst>
          </p:cNvPr>
          <p:cNvSpPr txBox="1"/>
          <p:nvPr/>
        </p:nvSpPr>
        <p:spPr>
          <a:xfrm>
            <a:off x="1345920" y="2548299"/>
            <a:ext cx="14916456" cy="1773562"/>
          </a:xfrm>
          <a:prstGeom prst="rect">
            <a:avLst/>
          </a:prstGeom>
        </p:spPr>
        <p:txBody>
          <a:bodyPr wrap="square"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Trong hệ thống, mọi đối tượng đều có vòng đời riêng, sản phẩm có thể “Còn hàng” rồi “Hết hàng”, đơn hàng có thể “Đang xử lý”, “Đang giao” hay “Hoàn tất”.</a:t>
            </a:r>
            <a:br>
              <a:rPr lang="vi-VN" sz="2500" dirty="0">
                <a:latin typeface="Open Sans" panose="020B0606030504020204" pitchFamily="34" charset="0"/>
                <a:ea typeface="Open Sans" panose="020B0606030504020204" pitchFamily="34" charset="0"/>
                <a:cs typeface="Open Sans" panose="020B0606030504020204" pitchFamily="34" charset="0"/>
              </a:rPr>
            </a:br>
            <a:r>
              <a:rPr lang="vi-VN" sz="2500" dirty="0">
                <a:latin typeface="Open Sans" panose="020B0606030504020204" pitchFamily="34" charset="0"/>
                <a:ea typeface="Open Sans" panose="020B0606030504020204" pitchFamily="34" charset="0"/>
                <a:cs typeface="Open Sans" panose="020B0606030504020204" pitchFamily="34" charset="0"/>
              </a:rPr>
              <a:t>Biểu đồ trạng thái cho ta thấy hệ thống vận hành như một sinh thể sống, luôn thay đổi, phản ứng với hành động của người dùng và quản trị viên.</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Hộp Văn bản 33">
            <a:extLst>
              <a:ext uri="{FF2B5EF4-FFF2-40B4-BE49-F238E27FC236}">
                <a16:creationId xmlns:a16="http://schemas.microsoft.com/office/drawing/2014/main" id="{4363EEE6-ADC5-49D8-21D6-405C2D59D1D5}"/>
              </a:ext>
            </a:extLst>
          </p:cNvPr>
          <p:cNvSpPr txBox="1"/>
          <p:nvPr/>
        </p:nvSpPr>
        <p:spPr>
          <a:xfrm>
            <a:off x="3625483" y="8630360"/>
            <a:ext cx="12904960" cy="830997"/>
          </a:xfrm>
          <a:prstGeom prst="rect">
            <a:avLst/>
          </a:prstGeom>
          <a:noFill/>
        </p:spPr>
        <p:txBody>
          <a:bodyPr wrap="square">
            <a:spAutoFit/>
          </a:bodyPr>
          <a:lstStyle/>
          <a:p>
            <a:r>
              <a:rPr lang="en-US" sz="2400" i="1" dirty="0" err="1">
                <a:latin typeface="Open Sans" panose="020B0606030504020204" pitchFamily="34" charset="0"/>
                <a:ea typeface="Open Sans" panose="020B0606030504020204" pitchFamily="34" charset="0"/>
                <a:cs typeface="Open Sans" panose="020B0606030504020204" pitchFamily="34" charset="0"/>
              </a:rPr>
              <a:t>Mỗi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thay</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đổi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trong</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biểu</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đồ</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trạng</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thái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là</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một</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nhịp</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đập</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vi-VN"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và</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khi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mọi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nhịp</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hoạt</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động</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hài</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hòa</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hệ</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thống</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thật</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sự</a:t>
            </a:r>
            <a:r>
              <a:rPr lang="en-US" sz="2400" i="1" dirty="0">
                <a:latin typeface="Open Sans" panose="020B0606030504020204" pitchFamily="34" charset="0"/>
                <a:ea typeface="Open Sans" panose="020B0606030504020204" pitchFamily="34" charset="0"/>
                <a:cs typeface="Open Sans" panose="020B0606030504020204" pitchFamily="34" charset="0"/>
              </a:rPr>
              <a:t> ‘</a:t>
            </a:r>
            <a:r>
              <a:rPr lang="en-US" sz="2400" i="1" dirty="0" err="1">
                <a:latin typeface="Open Sans" panose="020B0606030504020204" pitchFamily="34" charset="0"/>
                <a:ea typeface="Open Sans" panose="020B0606030504020204" pitchFamily="34" charset="0"/>
                <a:cs typeface="Open Sans" panose="020B0606030504020204" pitchFamily="34" charset="0"/>
              </a:rPr>
              <a:t>sống</a:t>
            </a:r>
            <a:r>
              <a:rPr lang="en-US" sz="2400" i="1" dirty="0">
                <a:latin typeface="Open Sans" panose="020B0606030504020204" pitchFamily="34" charset="0"/>
                <a:ea typeface="Open Sans" panose="020B0606030504020204" pitchFamily="34" charset="0"/>
                <a:cs typeface="Open Sans" panose="020B0606030504020204" pitchFamily="34" charset="0"/>
              </a:rPr>
              <a:t>’.</a:t>
            </a:r>
          </a:p>
        </p:txBody>
      </p:sp>
      <p:sp>
        <p:nvSpPr>
          <p:cNvPr id="37" name="TextBox 8">
            <a:extLst>
              <a:ext uri="{FF2B5EF4-FFF2-40B4-BE49-F238E27FC236}">
                <a16:creationId xmlns:a16="http://schemas.microsoft.com/office/drawing/2014/main" id="{483B9D7F-C7D9-42BD-04FF-6504D5E0AC39}"/>
              </a:ext>
            </a:extLst>
          </p:cNvPr>
          <p:cNvSpPr txBox="1"/>
          <p:nvPr/>
        </p:nvSpPr>
        <p:spPr>
          <a:xfrm>
            <a:off x="1059510" y="4419498"/>
            <a:ext cx="6712890" cy="1000210"/>
          </a:xfrm>
          <a:prstGeom prst="rect">
            <a:avLst/>
          </a:prstGeom>
        </p:spPr>
        <p:txBody>
          <a:bodyPr wrap="square" lIns="0" tIns="0" rIns="0" bIns="0" rtlCol="0" anchor="t">
            <a:spAutoFit/>
          </a:bodyPr>
          <a:lstStyle/>
          <a:p>
            <a:pPr algn="l">
              <a:lnSpc>
                <a:spcPts val="9000"/>
              </a:lnSpc>
            </a:pPr>
            <a:r>
              <a:rPr lang="vi-VN" sz="4000" dirty="0">
                <a:solidFill>
                  <a:srgbClr val="794897"/>
                </a:solidFill>
                <a:latin typeface="Anton"/>
                <a:ea typeface="Anton"/>
                <a:cs typeface="Anton"/>
                <a:sym typeface="Anton"/>
              </a:rPr>
              <a:t>Tư Duy Thiết Kế</a:t>
            </a:r>
          </a:p>
        </p:txBody>
      </p:sp>
      <p:sp>
        <p:nvSpPr>
          <p:cNvPr id="38" name="TextBox 9">
            <a:extLst>
              <a:ext uri="{FF2B5EF4-FFF2-40B4-BE49-F238E27FC236}">
                <a16:creationId xmlns:a16="http://schemas.microsoft.com/office/drawing/2014/main" id="{D1731240-700E-1355-E098-38D6D01B35CD}"/>
              </a:ext>
            </a:extLst>
          </p:cNvPr>
          <p:cNvSpPr txBox="1"/>
          <p:nvPr/>
        </p:nvSpPr>
        <p:spPr>
          <a:xfrm>
            <a:off x="1328901" y="5552910"/>
            <a:ext cx="14916456" cy="2308324"/>
          </a:xfrm>
          <a:prstGeom prst="rect">
            <a:avLst/>
          </a:prstGeom>
        </p:spPr>
        <p:txBody>
          <a:bodyPr wrap="square" lIns="0" tIns="0" rIns="0" bIns="0" rtlCol="0" anchor="t">
            <a:spAutoFit/>
          </a:bodyPr>
          <a:lstStyle/>
          <a:p>
            <a:pPr marL="514350" indent="-514350">
              <a:buFont typeface="Arial" panose="020B0604020202020204" pitchFamily="34" charset="0"/>
              <a:buChar char="•"/>
            </a:pPr>
            <a:r>
              <a:rPr lang="vi-VN" sz="2500" b="1" dirty="0">
                <a:latin typeface="Open Sans" panose="020B0606030504020204" pitchFamily="34" charset="0"/>
                <a:ea typeface="Open Sans" panose="020B0606030504020204" pitchFamily="34" charset="0"/>
                <a:cs typeface="Open Sans" panose="020B0606030504020204" pitchFamily="34" charset="0"/>
              </a:rPr>
              <a:t>Không có trạng thái, hệ thống mất kiểm soát.</a:t>
            </a:r>
            <a:br>
              <a:rPr lang="vi-VN" sz="2500" dirty="0">
                <a:latin typeface="Open Sans" panose="020B0606030504020204" pitchFamily="34" charset="0"/>
                <a:ea typeface="Open Sans" panose="020B0606030504020204" pitchFamily="34" charset="0"/>
                <a:cs typeface="Open Sans" panose="020B0606030504020204" pitchFamily="34" charset="0"/>
              </a:rPr>
            </a:br>
            <a:r>
              <a:rPr lang="vi-VN" sz="2500" dirty="0">
                <a:latin typeface="Open Sans" panose="020B0606030504020204" pitchFamily="34" charset="0"/>
                <a:ea typeface="Open Sans" panose="020B0606030504020204" pitchFamily="34" charset="0"/>
                <a:cs typeface="Open Sans" panose="020B0606030504020204" pitchFamily="34" charset="0"/>
              </a:rPr>
              <a:t>Khi không xác định rõ “đang ở đâu”, mọi xử lý đều trở nên mơ hồ.</a:t>
            </a:r>
          </a:p>
          <a:p>
            <a:pPr marL="514350" indent="-514350">
              <a:buFont typeface="Arial" panose="020B0604020202020204" pitchFamily="34" charset="0"/>
              <a:buChar char="•"/>
            </a:pPr>
            <a:r>
              <a:rPr lang="vi-VN" sz="2500" b="1" dirty="0">
                <a:latin typeface="Open Sans" panose="020B0606030504020204" pitchFamily="34" charset="0"/>
                <a:ea typeface="Open Sans" panose="020B0606030504020204" pitchFamily="34" charset="0"/>
                <a:cs typeface="Open Sans" panose="020B0606030504020204" pitchFamily="34" charset="0"/>
              </a:rPr>
              <a:t>Không có điều kiện chuyển, quy trình sẽ rối loạn.</a:t>
            </a:r>
            <a:br>
              <a:rPr lang="vi-VN" sz="2500" dirty="0">
                <a:latin typeface="Open Sans" panose="020B0606030504020204" pitchFamily="34" charset="0"/>
                <a:ea typeface="Open Sans" panose="020B0606030504020204" pitchFamily="34" charset="0"/>
                <a:cs typeface="Open Sans" panose="020B0606030504020204" pitchFamily="34" charset="0"/>
              </a:rPr>
            </a:br>
            <a:r>
              <a:rPr lang="vi-VN" sz="2500" dirty="0">
                <a:latin typeface="Open Sans" panose="020B0606030504020204" pitchFamily="34" charset="0"/>
                <a:ea typeface="Open Sans" panose="020B0606030504020204" pitchFamily="34" charset="0"/>
                <a:cs typeface="Open Sans" panose="020B0606030504020204" pitchFamily="34" charset="0"/>
              </a:rPr>
              <a:t>Mỗi mũi tên trong biểu đồ chính là “luật chơi” giữ hệ thống ổn định.</a:t>
            </a:r>
            <a:endParaRPr lang="vi-VN"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514350" indent="-514350">
              <a:buFont typeface="Arial" panose="020B0604020202020204" pitchFamily="34" charset="0"/>
              <a:buChar char="•"/>
            </a:pPr>
            <a:r>
              <a:rPr lang="en-US" sz="2500" b="1" dirty="0" err="1">
                <a:latin typeface="Open Sans" panose="020B0606030504020204" pitchFamily="34" charset="0"/>
                <a:ea typeface="Open Sans" panose="020B0606030504020204" pitchFamily="34" charset="0"/>
                <a:cs typeface="Open Sans" panose="020B0606030504020204" pitchFamily="34" charset="0"/>
              </a:rPr>
              <a:t>Không</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có</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kết</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thúc</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dữ</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liệu</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sẽ</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trôi</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nổi</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mãi</a:t>
            </a:r>
            <a:r>
              <a:rPr lang="en-US" sz="2500" b="1" dirty="0">
                <a:latin typeface="Open Sans" panose="020B0606030504020204" pitchFamily="34" charset="0"/>
                <a:ea typeface="Open Sans" panose="020B0606030504020204" pitchFamily="34" charset="0"/>
                <a:cs typeface="Open Sans" panose="020B0606030504020204" pitchFamily="34" charset="0"/>
              </a:rPr>
              <a:t>.</a:t>
            </a:r>
            <a:br>
              <a:rPr lang="en-US" sz="2500" dirty="0">
                <a:latin typeface="Open Sans" panose="020B0606030504020204" pitchFamily="34" charset="0"/>
                <a:ea typeface="Open Sans" panose="020B0606030504020204" pitchFamily="34" charset="0"/>
                <a:cs typeface="Open Sans" panose="020B0606030504020204" pitchFamily="34" charset="0"/>
              </a:rPr>
            </a:br>
            <a:r>
              <a:rPr lang="en-US" sz="2500" dirty="0" err="1">
                <a:latin typeface="Open Sans" panose="020B0606030504020204" pitchFamily="34" charset="0"/>
                <a:ea typeface="Open Sans" panose="020B0606030504020204" pitchFamily="34" charset="0"/>
                <a:cs typeface="Open Sans" panose="020B0606030504020204" pitchFamily="34" charset="0"/>
              </a:rPr>
              <a:t>Trạng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thái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thúc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điểm</a:t>
            </a:r>
            <a:r>
              <a:rPr lang="en-US" sz="2500" dirty="0">
                <a:latin typeface="Open Sans" panose="020B0606030504020204" pitchFamily="34" charset="0"/>
                <a:ea typeface="Open Sans" panose="020B0606030504020204" pitchFamily="34" charset="0"/>
                <a:cs typeface="Open Sans" panose="020B0606030504020204" pitchFamily="34" charset="0"/>
              </a:rPr>
              <a:t> neo </a:t>
            </a:r>
            <a:r>
              <a:rPr lang="en-US" sz="2500" dirty="0" err="1">
                <a:latin typeface="Open Sans" panose="020B0606030504020204" pitchFamily="34" charset="0"/>
                <a:ea typeface="Open Sans" panose="020B0606030504020204" pitchFamily="34" charset="0"/>
                <a:cs typeface="Open Sans" panose="020B0606030504020204" pitchFamily="34" charset="0"/>
              </a:rPr>
              <a:t>để</a:t>
            </a:r>
            <a:r>
              <a:rPr lang="en-US" sz="2500" dirty="0">
                <a:latin typeface="Open Sans" panose="020B0606030504020204" pitchFamily="34" charset="0"/>
                <a:ea typeface="Open Sans" panose="020B0606030504020204" pitchFamily="34" charset="0"/>
                <a:cs typeface="Open Sans" panose="020B0606030504020204" pitchFamily="34" charset="0"/>
              </a:rPr>
              <a:t> logic </a:t>
            </a:r>
            <a:r>
              <a:rPr lang="en-US" sz="2500" dirty="0" err="1">
                <a:latin typeface="Open Sans" panose="020B0606030504020204" pitchFamily="34" charset="0"/>
                <a:ea typeface="Open Sans" panose="020B0606030504020204" pitchFamily="34" charset="0"/>
                <a:cs typeface="Open Sans" panose="020B0606030504020204" pitchFamily="34" charset="0"/>
              </a:rPr>
              <a:t>dừng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lại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đúng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lúc</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2">
            <a:extLst>
              <a:ext uri="{FF2B5EF4-FFF2-40B4-BE49-F238E27FC236}">
                <a16:creationId xmlns:a16="http://schemas.microsoft.com/office/drawing/2014/main" id="{73D54D16-5CF8-D8F1-3F2F-1751491E3C34}"/>
              </a:ext>
            </a:extLst>
          </p:cNvPr>
          <p:cNvSpPr/>
          <p:nvPr/>
        </p:nvSpPr>
        <p:spPr>
          <a:xfrm rot="-5400000">
            <a:off x="12148198" y="-6637074"/>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4">
            <a:extLst>
              <a:ext uri="{FF2B5EF4-FFF2-40B4-BE49-F238E27FC236}">
                <a16:creationId xmlns:a16="http://schemas.microsoft.com/office/drawing/2014/main" id="{523C68F2-D642-A579-DF75-7D8FF6280533}"/>
              </a:ext>
            </a:extLst>
          </p:cNvPr>
          <p:cNvGrpSpPr/>
          <p:nvPr/>
        </p:nvGrpSpPr>
        <p:grpSpPr>
          <a:xfrm>
            <a:off x="-15287631" y="8327085"/>
            <a:ext cx="14831749" cy="803935"/>
            <a:chOff x="0" y="0"/>
            <a:chExt cx="3906304" cy="211736"/>
          </a:xfrm>
        </p:grpSpPr>
        <p:sp>
          <p:nvSpPr>
            <p:cNvPr id="14" name="Freeform 15">
              <a:extLst>
                <a:ext uri="{FF2B5EF4-FFF2-40B4-BE49-F238E27FC236}">
                  <a16:creationId xmlns:a16="http://schemas.microsoft.com/office/drawing/2014/main" id="{84B54854-D38A-E00B-8A27-66CCD8370B66}"/>
                </a:ext>
              </a:extLst>
            </p:cNvPr>
            <p:cNvSpPr/>
            <p:nvPr/>
          </p:nvSpPr>
          <p:spPr>
            <a:xfrm>
              <a:off x="0" y="0"/>
              <a:ext cx="3906304" cy="211736"/>
            </a:xfrm>
            <a:custGeom>
              <a:avLst/>
              <a:gdLst/>
              <a:ahLst/>
              <a:cxnLst/>
              <a:rect l="l" t="t" r="r" b="b"/>
              <a:pathLst>
                <a:path w="3906304" h="211736">
                  <a:moveTo>
                    <a:pt x="0" y="0"/>
                  </a:moveTo>
                  <a:lnTo>
                    <a:pt x="3906304" y="0"/>
                  </a:lnTo>
                  <a:lnTo>
                    <a:pt x="3906304" y="211736"/>
                  </a:lnTo>
                  <a:lnTo>
                    <a:pt x="0" y="211736"/>
                  </a:lnTo>
                  <a:close/>
                </a:path>
              </a:pathLst>
            </a:custGeom>
            <a:solidFill>
              <a:srgbClr val="76ADE5"/>
            </a:solidFill>
          </p:spPr>
        </p:sp>
        <p:sp>
          <p:nvSpPr>
            <p:cNvPr id="15" name="TextBox 16">
              <a:extLst>
                <a:ext uri="{FF2B5EF4-FFF2-40B4-BE49-F238E27FC236}">
                  <a16:creationId xmlns:a16="http://schemas.microsoft.com/office/drawing/2014/main" id="{E9E296A4-8122-033D-9A33-333F044A7AB4}"/>
                </a:ext>
              </a:extLst>
            </p:cNvPr>
            <p:cNvSpPr txBox="1"/>
            <p:nvPr/>
          </p:nvSpPr>
          <p:spPr>
            <a:xfrm>
              <a:off x="0" y="-38100"/>
              <a:ext cx="3906304" cy="249836"/>
            </a:xfrm>
            <a:prstGeom prst="rect">
              <a:avLst/>
            </a:prstGeom>
          </p:spPr>
          <p:txBody>
            <a:bodyPr lIns="50800" tIns="50800" rIns="50800" bIns="50800" rtlCol="0" anchor="ctr"/>
            <a:lstStyle/>
            <a:p>
              <a:pPr algn="ctr">
                <a:lnSpc>
                  <a:spcPts val="2659"/>
                </a:lnSpc>
              </a:pPr>
              <a:endParaRPr/>
            </a:p>
          </p:txBody>
        </p:sp>
      </p:grpSp>
      <p:grpSp>
        <p:nvGrpSpPr>
          <p:cNvPr id="16" name="Group 17">
            <a:extLst>
              <a:ext uri="{FF2B5EF4-FFF2-40B4-BE49-F238E27FC236}">
                <a16:creationId xmlns:a16="http://schemas.microsoft.com/office/drawing/2014/main" id="{114D69EA-B63C-5E2C-F2FA-12653B9A5CDD}"/>
              </a:ext>
            </a:extLst>
          </p:cNvPr>
          <p:cNvGrpSpPr/>
          <p:nvPr/>
        </p:nvGrpSpPr>
        <p:grpSpPr>
          <a:xfrm>
            <a:off x="-16833303" y="8327085"/>
            <a:ext cx="16050413" cy="803935"/>
            <a:chOff x="0" y="0"/>
            <a:chExt cx="4227269" cy="211736"/>
          </a:xfrm>
        </p:grpSpPr>
        <p:sp>
          <p:nvSpPr>
            <p:cNvPr id="17" name="Freeform 18">
              <a:extLst>
                <a:ext uri="{FF2B5EF4-FFF2-40B4-BE49-F238E27FC236}">
                  <a16:creationId xmlns:a16="http://schemas.microsoft.com/office/drawing/2014/main" id="{AD292A6D-46FD-C8AC-E7CA-BBB19A59A5F0}"/>
                </a:ext>
              </a:extLst>
            </p:cNvPr>
            <p:cNvSpPr/>
            <p:nvPr/>
          </p:nvSpPr>
          <p:spPr>
            <a:xfrm>
              <a:off x="0" y="0"/>
              <a:ext cx="4227269" cy="211736"/>
            </a:xfrm>
            <a:custGeom>
              <a:avLst/>
              <a:gdLst/>
              <a:ahLst/>
              <a:cxnLst/>
              <a:rect l="l" t="t" r="r" b="b"/>
              <a:pathLst>
                <a:path w="4227269" h="211736">
                  <a:moveTo>
                    <a:pt x="0" y="0"/>
                  </a:moveTo>
                  <a:lnTo>
                    <a:pt x="4227269" y="0"/>
                  </a:lnTo>
                  <a:lnTo>
                    <a:pt x="4227269" y="211736"/>
                  </a:lnTo>
                  <a:lnTo>
                    <a:pt x="0" y="211736"/>
                  </a:lnTo>
                  <a:close/>
                </a:path>
              </a:pathLst>
            </a:custGeom>
            <a:solidFill>
              <a:srgbClr val="5E50A0"/>
            </a:solidFill>
          </p:spPr>
        </p:sp>
        <p:sp>
          <p:nvSpPr>
            <p:cNvPr id="18" name="TextBox 19">
              <a:extLst>
                <a:ext uri="{FF2B5EF4-FFF2-40B4-BE49-F238E27FC236}">
                  <a16:creationId xmlns:a16="http://schemas.microsoft.com/office/drawing/2014/main" id="{F96FF7C4-8524-670D-00C4-B93CEE47ABEF}"/>
                </a:ext>
              </a:extLst>
            </p:cNvPr>
            <p:cNvSpPr txBox="1"/>
            <p:nvPr/>
          </p:nvSpPr>
          <p:spPr>
            <a:xfrm>
              <a:off x="0" y="-38100"/>
              <a:ext cx="4227269" cy="249836"/>
            </a:xfrm>
            <a:prstGeom prst="rect">
              <a:avLst/>
            </a:prstGeom>
          </p:spPr>
          <p:txBody>
            <a:bodyPr lIns="50800" tIns="50800" rIns="50800" bIns="50800" rtlCol="0" anchor="ctr"/>
            <a:lstStyle/>
            <a:p>
              <a:pPr algn="ctr">
                <a:lnSpc>
                  <a:spcPts val="2659"/>
                </a:lnSpc>
              </a:pPr>
              <a:endParaRPr/>
            </a:p>
          </p:txBody>
        </p:sp>
      </p:grpSp>
      <p:grpSp>
        <p:nvGrpSpPr>
          <p:cNvPr id="19" name="Group 20">
            <a:extLst>
              <a:ext uri="{FF2B5EF4-FFF2-40B4-BE49-F238E27FC236}">
                <a16:creationId xmlns:a16="http://schemas.microsoft.com/office/drawing/2014/main" id="{84720C38-0548-259F-F87E-9ADA0B90ACEE}"/>
              </a:ext>
            </a:extLst>
          </p:cNvPr>
          <p:cNvGrpSpPr/>
          <p:nvPr/>
        </p:nvGrpSpPr>
        <p:grpSpPr>
          <a:xfrm>
            <a:off x="-17455452" y="8327085"/>
            <a:ext cx="1475840" cy="803935"/>
            <a:chOff x="0" y="0"/>
            <a:chExt cx="388699" cy="211736"/>
          </a:xfrm>
        </p:grpSpPr>
        <p:sp>
          <p:nvSpPr>
            <p:cNvPr id="20" name="Freeform 21">
              <a:extLst>
                <a:ext uri="{FF2B5EF4-FFF2-40B4-BE49-F238E27FC236}">
                  <a16:creationId xmlns:a16="http://schemas.microsoft.com/office/drawing/2014/main" id="{78BACEB2-07B3-EB49-B2BB-EA3777765661}"/>
                </a:ext>
              </a:extLst>
            </p:cNvPr>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21" name="TextBox 22">
              <a:extLst>
                <a:ext uri="{FF2B5EF4-FFF2-40B4-BE49-F238E27FC236}">
                  <a16:creationId xmlns:a16="http://schemas.microsoft.com/office/drawing/2014/main" id="{0D14D611-ECAC-8426-7266-BBC0A3757AE7}"/>
                </a:ext>
              </a:extLst>
            </p:cNvPr>
            <p:cNvSpPr txBox="1"/>
            <p:nvPr/>
          </p:nvSpPr>
          <p:spPr>
            <a:xfrm>
              <a:off x="0" y="-38100"/>
              <a:ext cx="388699" cy="249836"/>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1753181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grpSp>
        <p:nvGrpSpPr>
          <p:cNvPr id="27" name="Group 4">
            <a:extLst>
              <a:ext uri="{FF2B5EF4-FFF2-40B4-BE49-F238E27FC236}">
                <a16:creationId xmlns:a16="http://schemas.microsoft.com/office/drawing/2014/main" id="{AE3B513D-BCEA-3D08-DF01-2F8A449DDC25}"/>
              </a:ext>
            </a:extLst>
          </p:cNvPr>
          <p:cNvGrpSpPr/>
          <p:nvPr/>
        </p:nvGrpSpPr>
        <p:grpSpPr>
          <a:xfrm>
            <a:off x="17320792" y="8454365"/>
            <a:ext cx="17293580" cy="1028852"/>
            <a:chOff x="0" y="0"/>
            <a:chExt cx="4244348" cy="212689"/>
          </a:xfrm>
        </p:grpSpPr>
        <p:sp>
          <p:nvSpPr>
            <p:cNvPr id="28" name="Freeform 5">
              <a:extLst>
                <a:ext uri="{FF2B5EF4-FFF2-40B4-BE49-F238E27FC236}">
                  <a16:creationId xmlns:a16="http://schemas.microsoft.com/office/drawing/2014/main" id="{6FDAB3AA-B4BB-2DB0-1AB7-AD02D7D85B1C}"/>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29" name="TextBox 6">
              <a:extLst>
                <a:ext uri="{FF2B5EF4-FFF2-40B4-BE49-F238E27FC236}">
                  <a16:creationId xmlns:a16="http://schemas.microsoft.com/office/drawing/2014/main" id="{B3C8A683-C4CE-447C-E4E3-EE6C11A6FFD8}"/>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2" name="Freeform 2"/>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73969" y="1303713"/>
            <a:ext cx="1934312" cy="761636"/>
          </a:xfrm>
          <a:custGeom>
            <a:avLst/>
            <a:gdLst/>
            <a:ahLst/>
            <a:cxnLst/>
            <a:rect l="l" t="t" r="r" b="b"/>
            <a:pathLst>
              <a:path w="1934312" h="761636">
                <a:moveTo>
                  <a:pt x="0" y="0"/>
                </a:moveTo>
                <a:lnTo>
                  <a:pt x="1934312" y="0"/>
                </a:lnTo>
                <a:lnTo>
                  <a:pt x="1934312" y="761636"/>
                </a:lnTo>
                <a:lnTo>
                  <a:pt x="0" y="761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04900"/>
            <a:ext cx="13263330" cy="2552700"/>
          </a:xfrm>
          <a:prstGeom prst="rect">
            <a:avLst/>
          </a:prstGeom>
        </p:spPr>
        <p:txBody>
          <a:bodyPr lIns="0" tIns="0" rIns="0" bIns="0" rtlCol="0" anchor="t">
            <a:spAutoFit/>
          </a:bodyPr>
          <a:lstStyle/>
          <a:p>
            <a:pPr algn="l">
              <a:lnSpc>
                <a:spcPts val="9900"/>
              </a:lnSpc>
            </a:pPr>
            <a:r>
              <a:rPr lang="vi-VN" sz="9000" dirty="0">
                <a:solidFill>
                  <a:srgbClr val="5E50A0"/>
                </a:solidFill>
                <a:latin typeface="Anton"/>
                <a:ea typeface="Anton"/>
                <a:cs typeface="Anton"/>
                <a:sym typeface="Anton"/>
              </a:rPr>
              <a:t>HÀNH TRÌNH </a:t>
            </a:r>
            <a:endParaRPr lang="en-US" sz="9000" dirty="0">
              <a:solidFill>
                <a:srgbClr val="5E50A0"/>
              </a:solidFill>
              <a:latin typeface="Anton"/>
              <a:ea typeface="Anton"/>
              <a:cs typeface="Anton"/>
              <a:sym typeface="Anton"/>
            </a:endParaRPr>
          </a:p>
          <a:p>
            <a:pPr algn="l">
              <a:lnSpc>
                <a:spcPts val="9900"/>
              </a:lnSpc>
            </a:pPr>
            <a:r>
              <a:rPr lang="vi-VN" sz="9000" dirty="0">
                <a:solidFill>
                  <a:srgbClr val="794897"/>
                </a:solidFill>
                <a:latin typeface="Anton"/>
                <a:ea typeface="Anton"/>
                <a:cs typeface="Anton"/>
                <a:sym typeface="Anton"/>
              </a:rPr>
              <a:t>HOÀN THIỆN HỆ THỐNG</a:t>
            </a:r>
            <a:endParaRPr lang="en-US" sz="9000" dirty="0">
              <a:solidFill>
                <a:srgbClr val="794897"/>
              </a:solidFill>
              <a:latin typeface="Anton"/>
              <a:ea typeface="Anton"/>
              <a:cs typeface="Anton"/>
              <a:sym typeface="Anton"/>
            </a:endParaRPr>
          </a:p>
        </p:txBody>
      </p:sp>
      <p:sp>
        <p:nvSpPr>
          <p:cNvPr id="5" name="TextBox 5"/>
          <p:cNvSpPr txBox="1"/>
          <p:nvPr/>
        </p:nvSpPr>
        <p:spPr>
          <a:xfrm>
            <a:off x="1028700" y="3921409"/>
            <a:ext cx="14106587" cy="86825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Từ một ý tưởng nhỏ, chúng em đã biến nó thành một hệ thống hoàn chỉnh — nơi người dùng có thể tìm kiếm, mua sắm, thanh toán và được hỗ trợ trong cùng một nền tảng.</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6" name="TextBox 6"/>
          <p:cNvSpPr txBox="1"/>
          <p:nvPr/>
        </p:nvSpPr>
        <p:spPr>
          <a:xfrm>
            <a:off x="1026948" y="6324600"/>
            <a:ext cx="3779119" cy="1762598"/>
          </a:xfrm>
          <a:prstGeom prst="rect">
            <a:avLst/>
          </a:prstGeom>
        </p:spPr>
        <p:txBody>
          <a:bodyPr lIns="0" tIns="0" rIns="0" bIns="0" rtlCol="0" anchor="t">
            <a:spAutoFit/>
          </a:bodyPr>
          <a:lstStyle/>
          <a:p>
            <a:pPr>
              <a:lnSpc>
                <a:spcPts val="3499"/>
              </a:lnSpc>
            </a:pPr>
            <a:r>
              <a:rPr lang="en-US" sz="2500" dirty="0" err="1">
                <a:latin typeface="Open Sans" panose="020B0606030504020204" pitchFamily="34" charset="0"/>
                <a:ea typeface="Open Sans" panose="020B0606030504020204" pitchFamily="34" charset="0"/>
                <a:cs typeface="Open Sans" panose="020B0606030504020204" pitchFamily="34" charset="0"/>
              </a:rPr>
              <a:t>Xây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dựng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thành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công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hệ</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thống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vận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ổn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định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đáp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ứng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đầy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đủ</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các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chức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nghiệp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vụ</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chính</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7" name="TextBox 7"/>
          <p:cNvSpPr txBox="1"/>
          <p:nvPr/>
        </p:nvSpPr>
        <p:spPr>
          <a:xfrm>
            <a:off x="5077320" y="6354205"/>
            <a:ext cx="3401467" cy="1765933"/>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Hệ thống có luồng dữ liệu rõ ràng, giao diện thân thiện, và bảo mật cao.</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8" name="TextBox 8"/>
          <p:cNvSpPr txBox="1"/>
          <p:nvPr/>
        </p:nvSpPr>
        <p:spPr>
          <a:xfrm>
            <a:off x="1028700" y="5143500"/>
            <a:ext cx="3122389" cy="92333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HOÀN THIỆN HỆ THỐNG CỐT LÕI</a:t>
            </a:r>
            <a:endParaRPr lang="en-US" sz="3000" b="1" dirty="0">
              <a:solidFill>
                <a:srgbClr val="5E50A0"/>
              </a:solidFill>
              <a:latin typeface="Open Sans Bold"/>
              <a:ea typeface="Open Sans Bold"/>
              <a:cs typeface="Open Sans Bold"/>
              <a:sym typeface="Open Sans Bold"/>
            </a:endParaRPr>
          </a:p>
        </p:txBody>
      </p:sp>
      <p:sp>
        <p:nvSpPr>
          <p:cNvPr id="9" name="TextBox 9"/>
          <p:cNvSpPr txBox="1"/>
          <p:nvPr/>
        </p:nvSpPr>
        <p:spPr>
          <a:xfrm>
            <a:off x="5077320" y="5096159"/>
            <a:ext cx="3401467" cy="923330"/>
          </a:xfrm>
          <a:prstGeom prst="rect">
            <a:avLst/>
          </a:prstGeom>
        </p:spPr>
        <p:txBody>
          <a:bodyPr wrap="square" lIns="0" tIns="0" rIns="0" bIns="0" rtlCol="0" anchor="t">
            <a:spAutoFit/>
          </a:bodyPr>
          <a:lstStyle/>
          <a:p>
            <a:pPr algn="l">
              <a:lnSpc>
                <a:spcPts val="3600"/>
              </a:lnSpc>
            </a:pPr>
            <a:r>
              <a:rPr lang="vi-VN" sz="3000" b="1">
                <a:solidFill>
                  <a:srgbClr val="5E50A0"/>
                </a:solidFill>
                <a:latin typeface="Open Sans Bold"/>
                <a:ea typeface="Open Sans Bold"/>
                <a:cs typeface="Open Sans Bold"/>
                <a:sym typeface="Open Sans Bold"/>
              </a:rPr>
              <a:t>THIẾT KẾ VẬN HÀNH MẠCH LẠC</a:t>
            </a:r>
            <a:endParaRPr lang="en-US" sz="3000" b="1" dirty="0">
              <a:solidFill>
                <a:srgbClr val="5E50A0"/>
              </a:solidFill>
              <a:latin typeface="Open Sans Bold"/>
              <a:ea typeface="Open Sans Bold"/>
              <a:cs typeface="Open Sans Bold"/>
              <a:sym typeface="Open Sans Bold"/>
            </a:endParaRPr>
          </a:p>
        </p:txBody>
      </p:sp>
      <p:sp>
        <p:nvSpPr>
          <p:cNvPr id="10" name="TextBox 10"/>
          <p:cNvSpPr txBox="1"/>
          <p:nvPr/>
        </p:nvSpPr>
        <p:spPr>
          <a:xfrm>
            <a:off x="8745487" y="6324600"/>
            <a:ext cx="4041499" cy="1765933"/>
          </a:xfrm>
          <a:prstGeom prst="rect">
            <a:avLst/>
          </a:prstGeom>
        </p:spPr>
        <p:txBody>
          <a:bodyPr wrap="square" lIns="0" tIns="0" rIns="0" bIns="0" rtlCol="0" anchor="t">
            <a:spAutoFit/>
          </a:bodyPr>
          <a:lstStyle/>
          <a:p>
            <a:pPr>
              <a:lnSpc>
                <a:spcPts val="3499"/>
              </a:lnSpc>
            </a:pPr>
            <a:r>
              <a:rPr lang="en-US" sz="2500" dirty="0" err="1">
                <a:latin typeface="Open Sans" panose="020B0606030504020204" pitchFamily="34" charset="0"/>
                <a:ea typeface="Open Sans" panose="020B0606030504020204" pitchFamily="34" charset="0"/>
                <a:cs typeface="Open Sans" panose="020B0606030504020204" pitchFamily="34" charset="0"/>
              </a:rPr>
              <a:t>Kết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nối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quản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bán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khuyến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mãi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chăm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sóc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khách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trên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một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nền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tảng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thống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nhất</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1" name="TextBox 11"/>
          <p:cNvSpPr txBox="1"/>
          <p:nvPr/>
        </p:nvSpPr>
        <p:spPr>
          <a:xfrm>
            <a:off x="12786986" y="6359265"/>
            <a:ext cx="3509168" cy="1762598"/>
          </a:xfrm>
          <a:prstGeom prst="rect">
            <a:avLst/>
          </a:prstGeom>
        </p:spPr>
        <p:txBody>
          <a:bodyPr lIns="0" tIns="0" rIns="0" bIns="0" rtlCol="0" anchor="t">
            <a:spAutoFit/>
          </a:bodyPr>
          <a:lstStyle/>
          <a:p>
            <a:pPr>
              <a:lnSpc>
                <a:spcPts val="3499"/>
              </a:lnSpc>
            </a:pPr>
            <a:r>
              <a:rPr lang="en-US" sz="2500" dirty="0" err="1">
                <a:latin typeface="Open Sans" panose="020B0606030504020204" pitchFamily="34" charset="0"/>
                <a:ea typeface="Open Sans" panose="020B0606030504020204" pitchFamily="34" charset="0"/>
                <a:cs typeface="Open Sans" panose="020B0606030504020204" pitchFamily="34" charset="0"/>
              </a:rPr>
              <a:t>Củng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cố</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kỹ</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phân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tích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thiết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kế</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lập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trình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kiểm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thử</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theo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quy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trình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chuẩn</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2" name="TextBox 12"/>
          <p:cNvSpPr txBox="1"/>
          <p:nvPr/>
        </p:nvSpPr>
        <p:spPr>
          <a:xfrm>
            <a:off x="8745487" y="5143500"/>
            <a:ext cx="3401467" cy="923330"/>
          </a:xfrm>
          <a:prstGeom prst="rect">
            <a:avLst/>
          </a:prstGeom>
        </p:spPr>
        <p:txBody>
          <a:bodyPr wrap="square" lIns="0" tIns="0" rIns="0" bIns="0" rtlCol="0" anchor="t">
            <a:spAutoFit/>
          </a:bodyPr>
          <a:lstStyle/>
          <a:p>
            <a:pPr algn="l">
              <a:lnSpc>
                <a:spcPts val="3600"/>
              </a:lnSpc>
            </a:pPr>
            <a:r>
              <a:rPr lang="vi-VN" sz="3000" b="1">
                <a:solidFill>
                  <a:srgbClr val="5E50A0"/>
                </a:solidFill>
                <a:latin typeface="Open Sans Bold"/>
                <a:ea typeface="Open Sans Bold"/>
                <a:cs typeface="Open Sans Bold"/>
                <a:sym typeface="Open Sans Bold"/>
              </a:rPr>
              <a:t>TÍCH HỢP TOÀN DIỆN CHỨC NĂNG</a:t>
            </a:r>
            <a:endParaRPr lang="en-US" sz="3000" b="1" dirty="0">
              <a:solidFill>
                <a:srgbClr val="5E50A0"/>
              </a:solidFill>
              <a:latin typeface="Open Sans Bold"/>
              <a:ea typeface="Open Sans Bold"/>
              <a:cs typeface="Open Sans Bold"/>
              <a:sym typeface="Open Sans Bold"/>
            </a:endParaRPr>
          </a:p>
        </p:txBody>
      </p:sp>
      <p:sp>
        <p:nvSpPr>
          <p:cNvPr id="13" name="TextBox 13"/>
          <p:cNvSpPr txBox="1"/>
          <p:nvPr/>
        </p:nvSpPr>
        <p:spPr>
          <a:xfrm>
            <a:off x="12792848" y="5105089"/>
            <a:ext cx="3079309" cy="92333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PHÁT TRIỂN KĨ NĂNG NHÓM</a:t>
            </a:r>
            <a:endParaRPr lang="en-US" sz="3000" b="1" dirty="0">
              <a:solidFill>
                <a:srgbClr val="5E50A0"/>
              </a:solidFill>
              <a:latin typeface="Open Sans Bold"/>
              <a:ea typeface="Open Sans Bold"/>
              <a:cs typeface="Open Sans Bold"/>
              <a:sym typeface="Open Sans Bold"/>
            </a:endParaRPr>
          </a:p>
        </p:txBody>
      </p:sp>
      <p:grpSp>
        <p:nvGrpSpPr>
          <p:cNvPr id="14" name="Group 14"/>
          <p:cNvGrpSpPr/>
          <p:nvPr/>
        </p:nvGrpSpPr>
        <p:grpSpPr>
          <a:xfrm>
            <a:off x="1545672" y="8454365"/>
            <a:ext cx="14831749" cy="803935"/>
            <a:chOff x="0" y="0"/>
            <a:chExt cx="3906304" cy="211736"/>
          </a:xfrm>
        </p:grpSpPr>
        <p:sp>
          <p:nvSpPr>
            <p:cNvPr id="15" name="Freeform 15"/>
            <p:cNvSpPr/>
            <p:nvPr/>
          </p:nvSpPr>
          <p:spPr>
            <a:xfrm>
              <a:off x="0" y="0"/>
              <a:ext cx="3906304" cy="211736"/>
            </a:xfrm>
            <a:custGeom>
              <a:avLst/>
              <a:gdLst/>
              <a:ahLst/>
              <a:cxnLst/>
              <a:rect l="l" t="t" r="r" b="b"/>
              <a:pathLst>
                <a:path w="3906304" h="211736">
                  <a:moveTo>
                    <a:pt x="0" y="0"/>
                  </a:moveTo>
                  <a:lnTo>
                    <a:pt x="3906304" y="0"/>
                  </a:lnTo>
                  <a:lnTo>
                    <a:pt x="3906304" y="211736"/>
                  </a:lnTo>
                  <a:lnTo>
                    <a:pt x="0" y="211736"/>
                  </a:lnTo>
                  <a:close/>
                </a:path>
              </a:pathLst>
            </a:custGeom>
            <a:solidFill>
              <a:srgbClr val="76ADE5"/>
            </a:solidFill>
          </p:spPr>
        </p:sp>
        <p:sp>
          <p:nvSpPr>
            <p:cNvPr id="16" name="TextBox 16"/>
            <p:cNvSpPr txBox="1"/>
            <p:nvPr/>
          </p:nvSpPr>
          <p:spPr>
            <a:xfrm>
              <a:off x="0" y="-38100"/>
              <a:ext cx="3906304" cy="24983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8454365"/>
            <a:ext cx="16050413" cy="803935"/>
            <a:chOff x="0" y="0"/>
            <a:chExt cx="4227269" cy="211736"/>
          </a:xfrm>
        </p:grpSpPr>
        <p:sp>
          <p:nvSpPr>
            <p:cNvPr id="18" name="Freeform 18"/>
            <p:cNvSpPr/>
            <p:nvPr/>
          </p:nvSpPr>
          <p:spPr>
            <a:xfrm>
              <a:off x="0" y="0"/>
              <a:ext cx="4227269" cy="211736"/>
            </a:xfrm>
            <a:custGeom>
              <a:avLst/>
              <a:gdLst/>
              <a:ahLst/>
              <a:cxnLst/>
              <a:rect l="l" t="t" r="r" b="b"/>
              <a:pathLst>
                <a:path w="4227269" h="211736">
                  <a:moveTo>
                    <a:pt x="0" y="0"/>
                  </a:moveTo>
                  <a:lnTo>
                    <a:pt x="4227269" y="0"/>
                  </a:lnTo>
                  <a:lnTo>
                    <a:pt x="4227269" y="211736"/>
                  </a:lnTo>
                  <a:lnTo>
                    <a:pt x="0" y="211736"/>
                  </a:lnTo>
                  <a:close/>
                </a:path>
              </a:pathLst>
            </a:custGeom>
            <a:solidFill>
              <a:srgbClr val="5E50A0"/>
            </a:solidFill>
          </p:spPr>
        </p:sp>
        <p:sp>
          <p:nvSpPr>
            <p:cNvPr id="19" name="TextBox 19"/>
            <p:cNvSpPr txBox="1"/>
            <p:nvPr/>
          </p:nvSpPr>
          <p:spPr>
            <a:xfrm>
              <a:off x="0" y="-38100"/>
              <a:ext cx="4227269" cy="24983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22149" y="8454365"/>
            <a:ext cx="1475840" cy="803935"/>
            <a:chOff x="0" y="0"/>
            <a:chExt cx="388699" cy="211736"/>
          </a:xfrm>
        </p:grpSpPr>
        <p:sp>
          <p:nvSpPr>
            <p:cNvPr id="21" name="Freeform 21"/>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22" name="TextBox 22"/>
            <p:cNvSpPr txBox="1"/>
            <p:nvPr/>
          </p:nvSpPr>
          <p:spPr>
            <a:xfrm>
              <a:off x="0" y="-38100"/>
              <a:ext cx="388699" cy="249836"/>
            </a:xfrm>
            <a:prstGeom prst="rect">
              <a:avLst/>
            </a:prstGeom>
          </p:spPr>
          <p:txBody>
            <a:bodyPr lIns="50800" tIns="50800" rIns="50800" bIns="50800" rtlCol="0" anchor="ctr"/>
            <a:lstStyle/>
            <a:p>
              <a:pPr algn="ctr">
                <a:lnSpc>
                  <a:spcPts val="2659"/>
                </a:lnSpc>
              </a:pPr>
              <a:endParaRPr/>
            </a:p>
          </p:txBody>
        </p:sp>
      </p:grpSp>
      <p:sp>
        <p:nvSpPr>
          <p:cNvPr id="25" name="Freeform 2">
            <a:extLst>
              <a:ext uri="{FF2B5EF4-FFF2-40B4-BE49-F238E27FC236}">
                <a16:creationId xmlns:a16="http://schemas.microsoft.com/office/drawing/2014/main" id="{C799A710-7E2C-7B6B-6A70-96FD05019B0B}"/>
              </a:ext>
            </a:extLst>
          </p:cNvPr>
          <p:cNvSpPr/>
          <p:nvPr/>
        </p:nvSpPr>
        <p:spPr>
          <a:xfrm rot="-5400000" flipH="1">
            <a:off x="12155445" y="14815341"/>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3">
            <a:extLst>
              <a:ext uri="{FF2B5EF4-FFF2-40B4-BE49-F238E27FC236}">
                <a16:creationId xmlns:a16="http://schemas.microsoft.com/office/drawing/2014/main" id="{59ACADA1-3D33-2886-F2C9-5E0AE777BC5D}"/>
              </a:ext>
            </a:extLst>
          </p:cNvPr>
          <p:cNvSpPr/>
          <p:nvPr/>
        </p:nvSpPr>
        <p:spPr>
          <a:xfrm rot="-10800000" flipH="1" flipV="1">
            <a:off x="-2513233" y="8120138"/>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grpSp>
        <p:nvGrpSpPr>
          <p:cNvPr id="2" name="Group 2"/>
          <p:cNvGrpSpPr/>
          <p:nvPr/>
        </p:nvGrpSpPr>
        <p:grpSpPr>
          <a:xfrm>
            <a:off x="-685800" y="3375405"/>
            <a:ext cx="20976790" cy="3716210"/>
            <a:chOff x="0" y="0"/>
            <a:chExt cx="5524751" cy="978755"/>
          </a:xfrm>
        </p:grpSpPr>
        <p:sp>
          <p:nvSpPr>
            <p:cNvPr id="3" name="Freeform 3"/>
            <p:cNvSpPr/>
            <p:nvPr/>
          </p:nvSpPr>
          <p:spPr>
            <a:xfrm>
              <a:off x="0" y="0"/>
              <a:ext cx="5524751" cy="978755"/>
            </a:xfrm>
            <a:custGeom>
              <a:avLst/>
              <a:gdLst/>
              <a:ahLst/>
              <a:cxnLst/>
              <a:rect l="l" t="t" r="r" b="b"/>
              <a:pathLst>
                <a:path w="5524751" h="978755">
                  <a:moveTo>
                    <a:pt x="0" y="0"/>
                  </a:moveTo>
                  <a:lnTo>
                    <a:pt x="5524751" y="0"/>
                  </a:lnTo>
                  <a:lnTo>
                    <a:pt x="5524751" y="978755"/>
                  </a:lnTo>
                  <a:lnTo>
                    <a:pt x="0" y="978755"/>
                  </a:lnTo>
                  <a:close/>
                </a:path>
              </a:pathLst>
            </a:custGeom>
            <a:solidFill>
              <a:srgbClr val="794897"/>
            </a:solidFill>
          </p:spPr>
        </p:sp>
        <p:sp>
          <p:nvSpPr>
            <p:cNvPr id="4" name="TextBox 4"/>
            <p:cNvSpPr txBox="1"/>
            <p:nvPr/>
          </p:nvSpPr>
          <p:spPr>
            <a:xfrm>
              <a:off x="0" y="-38100"/>
              <a:ext cx="5524751" cy="101685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873969" y="1303713"/>
            <a:ext cx="1934312" cy="761636"/>
          </a:xfrm>
          <a:custGeom>
            <a:avLst/>
            <a:gdLst/>
            <a:ahLst/>
            <a:cxnLst/>
            <a:rect l="l" t="t" r="r" b="b"/>
            <a:pathLst>
              <a:path w="1934312" h="761636">
                <a:moveTo>
                  <a:pt x="0" y="0"/>
                </a:moveTo>
                <a:lnTo>
                  <a:pt x="1934312" y="0"/>
                </a:lnTo>
                <a:lnTo>
                  <a:pt x="1934312" y="761636"/>
                </a:lnTo>
                <a:lnTo>
                  <a:pt x="0" y="761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28700" y="1104900"/>
            <a:ext cx="13263330" cy="1269578"/>
          </a:xfrm>
          <a:prstGeom prst="rect">
            <a:avLst/>
          </a:prstGeom>
        </p:spPr>
        <p:txBody>
          <a:bodyPr lIns="0" tIns="0" rIns="0" bIns="0" rtlCol="0" anchor="t">
            <a:spAutoFit/>
          </a:bodyPr>
          <a:lstStyle/>
          <a:p>
            <a:pPr algn="l">
              <a:lnSpc>
                <a:spcPts val="9900"/>
              </a:lnSpc>
            </a:pPr>
            <a:r>
              <a:rPr lang="vi-VN" sz="9000" dirty="0">
                <a:solidFill>
                  <a:srgbClr val="5E50A0"/>
                </a:solidFill>
                <a:latin typeface="Anton"/>
                <a:ea typeface="Anton"/>
                <a:cs typeface="Anton"/>
                <a:sym typeface="Anton"/>
              </a:rPr>
              <a:t>TƯƠNG LAI </a:t>
            </a:r>
            <a:r>
              <a:rPr lang="vi-VN" sz="9000" dirty="0">
                <a:solidFill>
                  <a:srgbClr val="794897"/>
                </a:solidFill>
                <a:latin typeface="Anton"/>
                <a:ea typeface="Anton"/>
                <a:cs typeface="Anton"/>
                <a:sym typeface="Anton"/>
              </a:rPr>
              <a:t>CỦA HỆ THỐNG</a:t>
            </a:r>
            <a:endParaRPr lang="en-US" sz="9000" dirty="0">
              <a:solidFill>
                <a:srgbClr val="794897"/>
              </a:solidFill>
              <a:latin typeface="Anton"/>
              <a:ea typeface="Anton"/>
              <a:cs typeface="Anton"/>
              <a:sym typeface="Anton"/>
            </a:endParaRPr>
          </a:p>
        </p:txBody>
      </p:sp>
      <p:sp>
        <p:nvSpPr>
          <p:cNvPr id="16" name="TextBox 16"/>
          <p:cNvSpPr txBox="1"/>
          <p:nvPr/>
        </p:nvSpPr>
        <p:spPr>
          <a:xfrm>
            <a:off x="1028700" y="2588481"/>
            <a:ext cx="15980588" cy="427040"/>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Một hệ thống tốt chưa dừng lại ở việc chạy được – mà phải phát triển cùng người dùng.</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7" name="TextBox 17"/>
          <p:cNvSpPr txBox="1"/>
          <p:nvPr/>
        </p:nvSpPr>
        <p:spPr>
          <a:xfrm>
            <a:off x="656696" y="7386737"/>
            <a:ext cx="3655463" cy="1795363"/>
          </a:xfrm>
          <a:prstGeom prst="rect">
            <a:avLst/>
          </a:prstGeom>
        </p:spPr>
        <p:txBody>
          <a:bodyPr wrap="square" lIns="0" tIns="0" rIns="0" bIns="0" rtlCol="0" anchor="t">
            <a:spAutoFit/>
          </a:bodyPr>
          <a:lstStyle/>
          <a:p>
            <a:pPr>
              <a:lnSpc>
                <a:spcPts val="2800"/>
              </a:lnSpc>
            </a:pPr>
            <a:r>
              <a:rPr lang="vi-VN" sz="2500" dirty="0">
                <a:latin typeface="Open Sans" panose="020B0606030504020204" pitchFamily="34" charset="0"/>
                <a:ea typeface="Open Sans" panose="020B0606030504020204" pitchFamily="34" charset="0"/>
                <a:cs typeface="Open Sans" panose="020B0606030504020204" pitchFamily="34" charset="0"/>
              </a:rPr>
              <a:t>Phát triển gợi ý sản phẩm thông minh dựa trên hành vi người dùng, giúp cá nhân hóa trải nghiệm mua sắm.</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8" name="TextBox 18"/>
          <p:cNvSpPr txBox="1"/>
          <p:nvPr/>
        </p:nvSpPr>
        <p:spPr>
          <a:xfrm>
            <a:off x="4680208" y="7324827"/>
            <a:ext cx="3512781" cy="2154436"/>
          </a:xfrm>
          <a:prstGeom prst="rect">
            <a:avLst/>
          </a:prstGeom>
        </p:spPr>
        <p:txBody>
          <a:bodyPr wrap="square" lIns="0" tIns="0" rIns="0" bIns="0" rtlCol="0" anchor="t">
            <a:spAutoFit/>
          </a:bodyPr>
          <a:lstStyle/>
          <a:p>
            <a:pPr>
              <a:lnSpc>
                <a:spcPts val="2800"/>
              </a:lnSpc>
            </a:pPr>
            <a:r>
              <a:rPr lang="vi-VN" sz="2500" dirty="0">
                <a:latin typeface="Open Sans" panose="020B0606030504020204" pitchFamily="34" charset="0"/>
                <a:ea typeface="Open Sans" panose="020B0606030504020204" pitchFamily="34" charset="0"/>
                <a:cs typeface="Open Sans" panose="020B0606030504020204" pitchFamily="34" charset="0"/>
              </a:rPr>
              <a:t>Xây dựng ứng dụng mua sắm trên điện thoại, cho phép người dùng truy cập, đặt hàng và theo dõi đơn mọi lúc, mọi nơi.</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19" name="TextBox 19"/>
          <p:cNvSpPr txBox="1"/>
          <p:nvPr/>
        </p:nvSpPr>
        <p:spPr>
          <a:xfrm>
            <a:off x="512811" y="6004664"/>
            <a:ext cx="2999693" cy="923330"/>
          </a:xfrm>
          <a:prstGeom prst="rect">
            <a:avLst/>
          </a:prstGeom>
        </p:spPr>
        <p:txBody>
          <a:bodyPr wrap="square" lIns="0" tIns="0" rIns="0" bIns="0" rtlCol="0" anchor="t">
            <a:spAutoFit/>
          </a:bodyPr>
          <a:lstStyle/>
          <a:p>
            <a:pPr algn="l">
              <a:lnSpc>
                <a:spcPts val="3600"/>
              </a:lnSpc>
            </a:pPr>
            <a:r>
              <a:rPr lang="vi-VN" sz="3000" b="1">
                <a:solidFill>
                  <a:srgbClr val="B8E1F0"/>
                </a:solidFill>
                <a:latin typeface="Open Sans Bold"/>
                <a:ea typeface="Open Sans Bold"/>
                <a:cs typeface="Open Sans Bold"/>
                <a:sym typeface="Open Sans Bold"/>
              </a:rPr>
              <a:t>ỨNG DỤNG TRÍ TUỆ NHÂN TẠO</a:t>
            </a:r>
            <a:endParaRPr lang="en-US" sz="3000" b="1" dirty="0">
              <a:solidFill>
                <a:srgbClr val="B8E1F0"/>
              </a:solidFill>
              <a:latin typeface="Open Sans Bold"/>
              <a:ea typeface="Open Sans Bold"/>
              <a:cs typeface="Open Sans Bold"/>
              <a:sym typeface="Open Sans Bold"/>
            </a:endParaRPr>
          </a:p>
        </p:txBody>
      </p:sp>
      <p:sp>
        <p:nvSpPr>
          <p:cNvPr id="20" name="TextBox 20"/>
          <p:cNvSpPr txBox="1"/>
          <p:nvPr/>
        </p:nvSpPr>
        <p:spPr>
          <a:xfrm>
            <a:off x="4680208" y="6004664"/>
            <a:ext cx="3355775" cy="923330"/>
          </a:xfrm>
          <a:prstGeom prst="rect">
            <a:avLst/>
          </a:prstGeom>
        </p:spPr>
        <p:txBody>
          <a:bodyPr wrap="square" lIns="0" tIns="0" rIns="0" bIns="0" rtlCol="0" anchor="t">
            <a:spAutoFit/>
          </a:bodyPr>
          <a:lstStyle/>
          <a:p>
            <a:pPr algn="l">
              <a:lnSpc>
                <a:spcPts val="3600"/>
              </a:lnSpc>
            </a:pPr>
            <a:r>
              <a:rPr lang="vi-VN" sz="3000" b="1" dirty="0">
                <a:solidFill>
                  <a:srgbClr val="B8E1F0"/>
                </a:solidFill>
                <a:latin typeface="Open Sans Bold"/>
                <a:ea typeface="Open Sans Bold"/>
                <a:cs typeface="Open Sans Bold"/>
                <a:sym typeface="Open Sans Bold"/>
              </a:rPr>
              <a:t>PHÁT TRIỂN ỨNG DỤNG DI ĐỘNG</a:t>
            </a:r>
            <a:endParaRPr lang="en-US" sz="3000" b="1" dirty="0">
              <a:solidFill>
                <a:srgbClr val="B8E1F0"/>
              </a:solidFill>
              <a:latin typeface="Open Sans Bold"/>
              <a:ea typeface="Open Sans Bold"/>
              <a:cs typeface="Open Sans Bold"/>
              <a:sym typeface="Open Sans Bold"/>
            </a:endParaRPr>
          </a:p>
        </p:txBody>
      </p:sp>
      <p:sp>
        <p:nvSpPr>
          <p:cNvPr id="21" name="TextBox 21"/>
          <p:cNvSpPr txBox="1"/>
          <p:nvPr/>
        </p:nvSpPr>
        <p:spPr>
          <a:xfrm>
            <a:off x="8651421" y="6004664"/>
            <a:ext cx="3727586" cy="923330"/>
          </a:xfrm>
          <a:prstGeom prst="rect">
            <a:avLst/>
          </a:prstGeom>
        </p:spPr>
        <p:txBody>
          <a:bodyPr wrap="square" lIns="0" tIns="0" rIns="0" bIns="0" rtlCol="0" anchor="t">
            <a:spAutoFit/>
          </a:bodyPr>
          <a:lstStyle/>
          <a:p>
            <a:pPr algn="l">
              <a:lnSpc>
                <a:spcPts val="3600"/>
              </a:lnSpc>
            </a:pPr>
            <a:r>
              <a:rPr lang="vi-VN" sz="3000" b="1" dirty="0">
                <a:solidFill>
                  <a:srgbClr val="B8E1F0"/>
                </a:solidFill>
                <a:latin typeface="Open Sans Bold"/>
                <a:ea typeface="Open Sans Bold"/>
                <a:cs typeface="Open Sans Bold"/>
                <a:sym typeface="Open Sans Bold"/>
              </a:rPr>
              <a:t>TƯƠNG TÁC THÔNG MINH</a:t>
            </a:r>
            <a:endParaRPr lang="en-US" sz="3000" b="1" dirty="0">
              <a:solidFill>
                <a:srgbClr val="B8E1F0"/>
              </a:solidFill>
              <a:latin typeface="Open Sans Bold"/>
              <a:ea typeface="Open Sans Bold"/>
              <a:cs typeface="Open Sans Bold"/>
              <a:sym typeface="Open Sans Bold"/>
            </a:endParaRPr>
          </a:p>
        </p:txBody>
      </p:sp>
      <p:sp>
        <p:nvSpPr>
          <p:cNvPr id="22" name="TextBox 22"/>
          <p:cNvSpPr txBox="1"/>
          <p:nvPr/>
        </p:nvSpPr>
        <p:spPr>
          <a:xfrm>
            <a:off x="12779057" y="6008443"/>
            <a:ext cx="3829661" cy="923330"/>
          </a:xfrm>
          <a:prstGeom prst="rect">
            <a:avLst/>
          </a:prstGeom>
        </p:spPr>
        <p:txBody>
          <a:bodyPr lIns="0" tIns="0" rIns="0" bIns="0" rtlCol="0" anchor="t">
            <a:spAutoFit/>
          </a:bodyPr>
          <a:lstStyle/>
          <a:p>
            <a:pPr algn="l">
              <a:lnSpc>
                <a:spcPts val="3600"/>
              </a:lnSpc>
            </a:pPr>
            <a:r>
              <a:rPr lang="vi-VN" sz="3000" b="1">
                <a:solidFill>
                  <a:srgbClr val="B8E1F0"/>
                </a:solidFill>
                <a:latin typeface="Open Sans Bold"/>
                <a:ea typeface="Open Sans Bold"/>
                <a:cs typeface="Open Sans Bold"/>
                <a:sym typeface="Open Sans Bold"/>
              </a:rPr>
              <a:t>TỐI ƯU VÀ MỞ RỘNG HỆ THỐNG</a:t>
            </a:r>
            <a:endParaRPr lang="en-US" sz="3000" b="1" dirty="0">
              <a:solidFill>
                <a:srgbClr val="B8E1F0"/>
              </a:solidFill>
              <a:latin typeface="Open Sans Bold"/>
              <a:ea typeface="Open Sans Bold"/>
              <a:cs typeface="Open Sans Bold"/>
              <a:sym typeface="Open Sans Bold"/>
            </a:endParaRPr>
          </a:p>
        </p:txBody>
      </p:sp>
      <p:sp>
        <p:nvSpPr>
          <p:cNvPr id="23" name="TextBox 23"/>
          <p:cNvSpPr txBox="1"/>
          <p:nvPr/>
        </p:nvSpPr>
        <p:spPr>
          <a:xfrm>
            <a:off x="8651421" y="7393085"/>
            <a:ext cx="3516736" cy="2154436"/>
          </a:xfrm>
          <a:prstGeom prst="rect">
            <a:avLst/>
          </a:prstGeom>
        </p:spPr>
        <p:txBody>
          <a:bodyPr lIns="0" tIns="0" rIns="0" bIns="0" rtlCol="0" anchor="t">
            <a:spAutoFit/>
          </a:bodyPr>
          <a:lstStyle/>
          <a:p>
            <a:pPr>
              <a:lnSpc>
                <a:spcPts val="2800"/>
              </a:lnSpc>
            </a:pPr>
            <a:r>
              <a:rPr lang="en-US" sz="2500" dirty="0" err="1">
                <a:latin typeface="Open Sans" panose="020B0606030504020204" pitchFamily="34" charset="0"/>
                <a:ea typeface="Open Sans" panose="020B0606030504020204" pitchFamily="34" charset="0"/>
                <a:cs typeface="Open Sans" panose="020B0606030504020204" pitchFamily="34" charset="0"/>
              </a:rPr>
              <a:t>Tích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hợp</a:t>
            </a:r>
            <a:r>
              <a:rPr lang="en-US" sz="2500" dirty="0">
                <a:latin typeface="Open Sans" panose="020B0606030504020204" pitchFamily="34" charset="0"/>
                <a:ea typeface="Open Sans" panose="020B0606030504020204" pitchFamily="34" charset="0"/>
                <a:cs typeface="Open Sans" panose="020B0606030504020204" pitchFamily="34" charset="0"/>
              </a:rPr>
              <a:t> chatbot </a:t>
            </a:r>
            <a:r>
              <a:rPr lang="en-US" sz="2500" dirty="0" err="1">
                <a:latin typeface="Open Sans" panose="020B0606030504020204" pitchFamily="34" charset="0"/>
                <a:ea typeface="Open Sans" panose="020B0606030504020204" pitchFamily="34" charset="0"/>
                <a:cs typeface="Open Sans" panose="020B0606030504020204" pitchFamily="34" charset="0"/>
              </a:rPr>
              <a:t>hỗ</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trợ</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tự</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động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hệ</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thống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phân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tích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dữ</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liệu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thời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gian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thực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nhằm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nâng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cao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trải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nghiệm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dịch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vụ</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khách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4" name="TextBox 24"/>
          <p:cNvSpPr txBox="1"/>
          <p:nvPr/>
        </p:nvSpPr>
        <p:spPr>
          <a:xfrm>
            <a:off x="12779057" y="7386737"/>
            <a:ext cx="3516736" cy="2154436"/>
          </a:xfrm>
          <a:prstGeom prst="rect">
            <a:avLst/>
          </a:prstGeom>
        </p:spPr>
        <p:txBody>
          <a:bodyPr lIns="0" tIns="0" rIns="0" bIns="0" rtlCol="0" anchor="t">
            <a:spAutoFit/>
          </a:bodyPr>
          <a:lstStyle/>
          <a:p>
            <a:pPr>
              <a:lnSpc>
                <a:spcPts val="2800"/>
              </a:lnSpc>
            </a:pPr>
            <a:r>
              <a:rPr lang="vi-VN" sz="2400" dirty="0">
                <a:latin typeface="Open Sans" panose="020B0606030504020204" pitchFamily="34" charset="0"/>
                <a:ea typeface="Open Sans" panose="020B0606030504020204" pitchFamily="34" charset="0"/>
                <a:cs typeface="Open Sans" panose="020B0606030504020204" pitchFamily="34" charset="0"/>
              </a:rPr>
              <a:t>Tiếp tục nâng cao hiệu suất, bảo mật và khả năng mở rộng, sẵn sàng cho lượng người dùng và dữ liệu ngày càng tăng.</a:t>
            </a:r>
            <a:endParaRPr lang="en-US" sz="24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5" name="Freeform 17">
            <a:extLst>
              <a:ext uri="{FF2B5EF4-FFF2-40B4-BE49-F238E27FC236}">
                <a16:creationId xmlns:a16="http://schemas.microsoft.com/office/drawing/2014/main" id="{C468105D-1F60-EA0A-E7F6-8767EAB7785D}"/>
              </a:ext>
            </a:extLst>
          </p:cNvPr>
          <p:cNvSpPr/>
          <p:nvPr/>
        </p:nvSpPr>
        <p:spPr>
          <a:xfrm>
            <a:off x="512811" y="3503289"/>
            <a:ext cx="3508826" cy="2337755"/>
          </a:xfrm>
          <a:custGeom>
            <a:avLst/>
            <a:gdLst/>
            <a:ahLst/>
            <a:cxnLst/>
            <a:rect l="l" t="t" r="r" b="b"/>
            <a:pathLst>
              <a:path w="3508826" h="2337755">
                <a:moveTo>
                  <a:pt x="0" y="0"/>
                </a:moveTo>
                <a:lnTo>
                  <a:pt x="3508826" y="0"/>
                </a:lnTo>
                <a:lnTo>
                  <a:pt x="3508826" y="2337755"/>
                </a:lnTo>
                <a:lnTo>
                  <a:pt x="0" y="2337755"/>
                </a:lnTo>
                <a:lnTo>
                  <a:pt x="0" y="0"/>
                </a:lnTo>
                <a:close/>
              </a:path>
            </a:pathLst>
          </a:custGeom>
          <a:blipFill>
            <a:blip r:embed="rId6"/>
            <a:stretch>
              <a:fillRect/>
            </a:stretch>
          </a:blipFill>
        </p:spPr>
      </p:sp>
      <p:sp>
        <p:nvSpPr>
          <p:cNvPr id="26" name="Freeform 18">
            <a:extLst>
              <a:ext uri="{FF2B5EF4-FFF2-40B4-BE49-F238E27FC236}">
                <a16:creationId xmlns:a16="http://schemas.microsoft.com/office/drawing/2014/main" id="{D2DF00FE-1EDE-5EA8-90D1-91A3554B1FB9}"/>
              </a:ext>
            </a:extLst>
          </p:cNvPr>
          <p:cNvSpPr/>
          <p:nvPr/>
        </p:nvSpPr>
        <p:spPr>
          <a:xfrm>
            <a:off x="4684163" y="3503289"/>
            <a:ext cx="3508826" cy="2337755"/>
          </a:xfrm>
          <a:custGeom>
            <a:avLst/>
            <a:gdLst/>
            <a:ahLst/>
            <a:cxnLst/>
            <a:rect l="l" t="t" r="r" b="b"/>
            <a:pathLst>
              <a:path w="3508826" h="2337755">
                <a:moveTo>
                  <a:pt x="0" y="0"/>
                </a:moveTo>
                <a:lnTo>
                  <a:pt x="3508826" y="0"/>
                </a:lnTo>
                <a:lnTo>
                  <a:pt x="3508826" y="2337755"/>
                </a:lnTo>
                <a:lnTo>
                  <a:pt x="0" y="2337755"/>
                </a:lnTo>
                <a:lnTo>
                  <a:pt x="0" y="0"/>
                </a:lnTo>
                <a:close/>
              </a:path>
            </a:pathLst>
          </a:custGeom>
          <a:blipFill>
            <a:blip r:embed="rId7"/>
            <a:stretch>
              <a:fillRect/>
            </a:stretch>
          </a:blipFill>
        </p:spPr>
      </p:sp>
      <p:sp>
        <p:nvSpPr>
          <p:cNvPr id="27" name="Freeform 19">
            <a:extLst>
              <a:ext uri="{FF2B5EF4-FFF2-40B4-BE49-F238E27FC236}">
                <a16:creationId xmlns:a16="http://schemas.microsoft.com/office/drawing/2014/main" id="{3FE87296-2B06-175A-7F7A-AC022953024E}"/>
              </a:ext>
            </a:extLst>
          </p:cNvPr>
          <p:cNvSpPr/>
          <p:nvPr/>
        </p:nvSpPr>
        <p:spPr>
          <a:xfrm>
            <a:off x="8651421" y="3503289"/>
            <a:ext cx="3637524" cy="2337755"/>
          </a:xfrm>
          <a:custGeom>
            <a:avLst/>
            <a:gdLst/>
            <a:ahLst/>
            <a:cxnLst/>
            <a:rect l="l" t="t" r="r" b="b"/>
            <a:pathLst>
              <a:path w="3832845" h="2318871">
                <a:moveTo>
                  <a:pt x="0" y="0"/>
                </a:moveTo>
                <a:lnTo>
                  <a:pt x="3832845" y="0"/>
                </a:lnTo>
                <a:lnTo>
                  <a:pt x="3832845" y="2318871"/>
                </a:lnTo>
                <a:lnTo>
                  <a:pt x="0" y="2318871"/>
                </a:lnTo>
                <a:lnTo>
                  <a:pt x="0" y="0"/>
                </a:lnTo>
                <a:close/>
              </a:path>
            </a:pathLst>
          </a:custGeom>
          <a:blipFill>
            <a:blip r:embed="rId8"/>
            <a:stretch>
              <a:fillRect/>
            </a:stretch>
          </a:blipFill>
        </p:spPr>
      </p:sp>
      <p:sp>
        <p:nvSpPr>
          <p:cNvPr id="28" name="Freeform 20">
            <a:extLst>
              <a:ext uri="{FF2B5EF4-FFF2-40B4-BE49-F238E27FC236}">
                <a16:creationId xmlns:a16="http://schemas.microsoft.com/office/drawing/2014/main" id="{AF1800A7-6030-6B1E-108D-AFF6C197FE74}"/>
              </a:ext>
            </a:extLst>
          </p:cNvPr>
          <p:cNvSpPr/>
          <p:nvPr/>
        </p:nvSpPr>
        <p:spPr>
          <a:xfrm>
            <a:off x="12786967" y="3503290"/>
            <a:ext cx="3508826" cy="2337754"/>
          </a:xfrm>
          <a:custGeom>
            <a:avLst/>
            <a:gdLst/>
            <a:ahLst/>
            <a:cxnLst/>
            <a:rect l="l" t="t" r="r" b="b"/>
            <a:pathLst>
              <a:path w="3508826" h="2337755">
                <a:moveTo>
                  <a:pt x="0" y="0"/>
                </a:moveTo>
                <a:lnTo>
                  <a:pt x="3508827" y="0"/>
                </a:lnTo>
                <a:lnTo>
                  <a:pt x="3508827" y="2337755"/>
                </a:lnTo>
                <a:lnTo>
                  <a:pt x="0" y="2337755"/>
                </a:lnTo>
                <a:lnTo>
                  <a:pt x="0" y="0"/>
                </a:lnTo>
                <a:close/>
              </a:path>
            </a:pathLst>
          </a:custGeom>
          <a:blipFill>
            <a:blip r:embed="rId9"/>
            <a:stretch>
              <a:fillRect/>
            </a:stretch>
          </a:blipFill>
        </p:spPr>
      </p:sp>
      <p:sp>
        <p:nvSpPr>
          <p:cNvPr id="29" name="Freeform 2">
            <a:extLst>
              <a:ext uri="{FF2B5EF4-FFF2-40B4-BE49-F238E27FC236}">
                <a16:creationId xmlns:a16="http://schemas.microsoft.com/office/drawing/2014/main" id="{2BFD70F6-1897-3364-D5F0-8A0CB3CA1D6A}"/>
              </a:ext>
            </a:extLst>
          </p:cNvPr>
          <p:cNvSpPr/>
          <p:nvPr/>
        </p:nvSpPr>
        <p:spPr>
          <a:xfrm rot="-10800000">
            <a:off x="16026274" y="-2566317"/>
            <a:ext cx="5915901" cy="5753214"/>
          </a:xfrm>
          <a:custGeom>
            <a:avLst/>
            <a:gdLst/>
            <a:ahLst/>
            <a:cxnLst/>
            <a:rect l="l" t="t" r="r" b="b"/>
            <a:pathLst>
              <a:path w="5915901" h="5753214">
                <a:moveTo>
                  <a:pt x="0" y="0"/>
                </a:moveTo>
                <a:lnTo>
                  <a:pt x="5915901" y="0"/>
                </a:lnTo>
                <a:lnTo>
                  <a:pt x="5915901" y="5753214"/>
                </a:lnTo>
                <a:lnTo>
                  <a:pt x="0" y="57532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
            <a:extLst>
              <a:ext uri="{FF2B5EF4-FFF2-40B4-BE49-F238E27FC236}">
                <a16:creationId xmlns:a16="http://schemas.microsoft.com/office/drawing/2014/main" id="{0A9C22C1-E7FD-51CC-04B1-6572AC1ED076}"/>
              </a:ext>
            </a:extLst>
          </p:cNvPr>
          <p:cNvSpPr/>
          <p:nvPr/>
        </p:nvSpPr>
        <p:spPr>
          <a:xfrm rot="-10800000" flipH="1" flipV="1">
            <a:off x="-3360577" y="7410393"/>
            <a:ext cx="5915901" cy="5753214"/>
          </a:xfrm>
          <a:custGeom>
            <a:avLst/>
            <a:gdLst/>
            <a:ahLst/>
            <a:cxnLst/>
            <a:rect l="l" t="t" r="r" b="b"/>
            <a:pathLst>
              <a:path w="5915901" h="5753214">
                <a:moveTo>
                  <a:pt x="5915901" y="5753214"/>
                </a:moveTo>
                <a:lnTo>
                  <a:pt x="0" y="5753214"/>
                </a:lnTo>
                <a:lnTo>
                  <a:pt x="0" y="0"/>
                </a:lnTo>
                <a:lnTo>
                  <a:pt x="5915901" y="0"/>
                </a:lnTo>
                <a:lnTo>
                  <a:pt x="5915901" y="5753214"/>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1" name="Group 4">
            <a:extLst>
              <a:ext uri="{FF2B5EF4-FFF2-40B4-BE49-F238E27FC236}">
                <a16:creationId xmlns:a16="http://schemas.microsoft.com/office/drawing/2014/main" id="{AEA8171E-C664-AA16-1657-A869DB1EFA39}"/>
              </a:ext>
            </a:extLst>
          </p:cNvPr>
          <p:cNvGrpSpPr/>
          <p:nvPr/>
        </p:nvGrpSpPr>
        <p:grpSpPr>
          <a:xfrm>
            <a:off x="609711" y="-2649600"/>
            <a:ext cx="11894548" cy="2217578"/>
            <a:chOff x="0" y="0"/>
            <a:chExt cx="1140811" cy="212689"/>
          </a:xfrm>
        </p:grpSpPr>
        <p:sp>
          <p:nvSpPr>
            <p:cNvPr id="32" name="Freeform 5">
              <a:extLst>
                <a:ext uri="{FF2B5EF4-FFF2-40B4-BE49-F238E27FC236}">
                  <a16:creationId xmlns:a16="http://schemas.microsoft.com/office/drawing/2014/main" id="{5BBDF41E-3136-8327-F685-D1958252D204}"/>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33" name="TextBox 6">
              <a:extLst>
                <a:ext uri="{FF2B5EF4-FFF2-40B4-BE49-F238E27FC236}">
                  <a16:creationId xmlns:a16="http://schemas.microsoft.com/office/drawing/2014/main" id="{A9CECD04-8D06-0519-CC19-BCDDC2101F41}"/>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34" name="Group 7">
            <a:extLst>
              <a:ext uri="{FF2B5EF4-FFF2-40B4-BE49-F238E27FC236}">
                <a16:creationId xmlns:a16="http://schemas.microsoft.com/office/drawing/2014/main" id="{90DBAA8A-D59C-0F1F-C426-1D870FE395A6}"/>
              </a:ext>
            </a:extLst>
          </p:cNvPr>
          <p:cNvGrpSpPr/>
          <p:nvPr/>
        </p:nvGrpSpPr>
        <p:grpSpPr>
          <a:xfrm>
            <a:off x="5540815" y="10675821"/>
            <a:ext cx="11894548" cy="2217578"/>
            <a:chOff x="0" y="0"/>
            <a:chExt cx="1140811" cy="212689"/>
          </a:xfrm>
        </p:grpSpPr>
        <p:sp>
          <p:nvSpPr>
            <p:cNvPr id="35" name="Freeform 8">
              <a:extLst>
                <a:ext uri="{FF2B5EF4-FFF2-40B4-BE49-F238E27FC236}">
                  <a16:creationId xmlns:a16="http://schemas.microsoft.com/office/drawing/2014/main" id="{9ECEBA21-74F5-732B-0F63-BB4D209AAFB9}"/>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36" name="TextBox 9">
              <a:extLst>
                <a:ext uri="{FF2B5EF4-FFF2-40B4-BE49-F238E27FC236}">
                  <a16:creationId xmlns:a16="http://schemas.microsoft.com/office/drawing/2014/main" id="{AFD99AE2-C58A-935F-F9FC-7D692A808220}"/>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10">
            <a:extLst>
              <a:ext uri="{FF2B5EF4-FFF2-40B4-BE49-F238E27FC236}">
                <a16:creationId xmlns:a16="http://schemas.microsoft.com/office/drawing/2014/main" id="{BA76ED23-A4EF-1DAE-A1B3-F38DB2F865F6}"/>
              </a:ext>
            </a:extLst>
          </p:cNvPr>
          <p:cNvGrpSpPr/>
          <p:nvPr/>
        </p:nvGrpSpPr>
        <p:grpSpPr>
          <a:xfrm>
            <a:off x="-12580348" y="-581519"/>
            <a:ext cx="11894548" cy="2217578"/>
            <a:chOff x="0" y="0"/>
            <a:chExt cx="1140811" cy="212689"/>
          </a:xfrm>
        </p:grpSpPr>
        <p:sp>
          <p:nvSpPr>
            <p:cNvPr id="38" name="Freeform 11">
              <a:extLst>
                <a:ext uri="{FF2B5EF4-FFF2-40B4-BE49-F238E27FC236}">
                  <a16:creationId xmlns:a16="http://schemas.microsoft.com/office/drawing/2014/main" id="{F3279D0A-2FE9-9552-C8AB-01EF2186ABE1}"/>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39" name="TextBox 12">
              <a:extLst>
                <a:ext uri="{FF2B5EF4-FFF2-40B4-BE49-F238E27FC236}">
                  <a16:creationId xmlns:a16="http://schemas.microsoft.com/office/drawing/2014/main" id="{2B80E2D2-010B-70C0-51D5-A76431265153}"/>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40" name="Group 13">
            <a:extLst>
              <a:ext uri="{FF2B5EF4-FFF2-40B4-BE49-F238E27FC236}">
                <a16:creationId xmlns:a16="http://schemas.microsoft.com/office/drawing/2014/main" id="{5C133464-5318-7CA9-98FF-56FF64B44392}"/>
              </a:ext>
            </a:extLst>
          </p:cNvPr>
          <p:cNvGrpSpPr/>
          <p:nvPr/>
        </p:nvGrpSpPr>
        <p:grpSpPr>
          <a:xfrm>
            <a:off x="19361533" y="9182100"/>
            <a:ext cx="11894548" cy="2217578"/>
            <a:chOff x="0" y="0"/>
            <a:chExt cx="1140811" cy="212689"/>
          </a:xfrm>
        </p:grpSpPr>
        <p:sp>
          <p:nvSpPr>
            <p:cNvPr id="41" name="Freeform 14">
              <a:extLst>
                <a:ext uri="{FF2B5EF4-FFF2-40B4-BE49-F238E27FC236}">
                  <a16:creationId xmlns:a16="http://schemas.microsoft.com/office/drawing/2014/main" id="{CD6A44B7-2599-58C4-FFAD-5E20775E8B47}"/>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42" name="TextBox 15">
              <a:extLst>
                <a:ext uri="{FF2B5EF4-FFF2-40B4-BE49-F238E27FC236}">
                  <a16:creationId xmlns:a16="http://schemas.microsoft.com/office/drawing/2014/main" id="{1D8C7832-68C7-46F5-240A-29E5BD029AB3}"/>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sp>
        <p:nvSpPr>
          <p:cNvPr id="2" name="Freeform 2"/>
          <p:cNvSpPr/>
          <p:nvPr/>
        </p:nvSpPr>
        <p:spPr>
          <a:xfrm rot="-10800000">
            <a:off x="12372099" y="0"/>
            <a:ext cx="5915901" cy="5753214"/>
          </a:xfrm>
          <a:custGeom>
            <a:avLst/>
            <a:gdLst/>
            <a:ahLst/>
            <a:cxnLst/>
            <a:rect l="l" t="t" r="r" b="b"/>
            <a:pathLst>
              <a:path w="5915901" h="5753214">
                <a:moveTo>
                  <a:pt x="0" y="0"/>
                </a:moveTo>
                <a:lnTo>
                  <a:pt x="5915901" y="0"/>
                </a:lnTo>
                <a:lnTo>
                  <a:pt x="5915901" y="5753214"/>
                </a:lnTo>
                <a:lnTo>
                  <a:pt x="0" y="5753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flipV="1">
            <a:off x="0" y="4533786"/>
            <a:ext cx="5915901" cy="5753214"/>
          </a:xfrm>
          <a:custGeom>
            <a:avLst/>
            <a:gdLst/>
            <a:ahLst/>
            <a:cxnLst/>
            <a:rect l="l" t="t" r="r" b="b"/>
            <a:pathLst>
              <a:path w="5915901" h="5753214">
                <a:moveTo>
                  <a:pt x="5915901" y="5753214"/>
                </a:moveTo>
                <a:lnTo>
                  <a:pt x="0" y="5753214"/>
                </a:lnTo>
                <a:lnTo>
                  <a:pt x="0" y="0"/>
                </a:lnTo>
                <a:lnTo>
                  <a:pt x="5915901" y="0"/>
                </a:lnTo>
                <a:lnTo>
                  <a:pt x="5915901" y="575321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820386"/>
            <a:ext cx="11894548" cy="2217578"/>
            <a:chOff x="0" y="0"/>
            <a:chExt cx="1140811" cy="212689"/>
          </a:xfrm>
        </p:grpSpPr>
        <p:sp>
          <p:nvSpPr>
            <p:cNvPr id="5" name="Freeform 5"/>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6" name="TextBox 6"/>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142886" y="8808101"/>
            <a:ext cx="11894548" cy="2217578"/>
            <a:chOff x="0" y="0"/>
            <a:chExt cx="1140811" cy="212689"/>
          </a:xfrm>
        </p:grpSpPr>
        <p:sp>
          <p:nvSpPr>
            <p:cNvPr id="8" name="Freeform 8"/>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9" name="TextBox 9"/>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965971" y="-388655"/>
            <a:ext cx="11894548" cy="2217578"/>
            <a:chOff x="0" y="0"/>
            <a:chExt cx="1140811" cy="212689"/>
          </a:xfrm>
        </p:grpSpPr>
        <p:sp>
          <p:nvSpPr>
            <p:cNvPr id="11" name="Freeform 11"/>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12" name="TextBox 12"/>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632982" y="8808101"/>
            <a:ext cx="11894548" cy="2217578"/>
            <a:chOff x="0" y="0"/>
            <a:chExt cx="1140811" cy="212689"/>
          </a:xfrm>
        </p:grpSpPr>
        <p:sp>
          <p:nvSpPr>
            <p:cNvPr id="14" name="Freeform 14"/>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15" name="TextBox 15"/>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668889" y="3524373"/>
            <a:ext cx="6950223" cy="3362079"/>
          </a:xfrm>
          <a:prstGeom prst="rect">
            <a:avLst/>
          </a:prstGeom>
        </p:spPr>
        <p:txBody>
          <a:bodyPr lIns="0" tIns="0" rIns="0" bIns="0" rtlCol="0" anchor="t">
            <a:spAutoFit/>
          </a:bodyPr>
          <a:lstStyle/>
          <a:p>
            <a:pPr algn="ctr">
              <a:lnSpc>
                <a:spcPts val="13178"/>
              </a:lnSpc>
            </a:pPr>
            <a:r>
              <a:rPr lang="en-US" sz="11980">
                <a:solidFill>
                  <a:srgbClr val="5E50A0"/>
                </a:solidFill>
                <a:latin typeface="Anton"/>
                <a:ea typeface="Anton"/>
                <a:cs typeface="Anton"/>
                <a:sym typeface="Anton"/>
              </a:rPr>
              <a:t>THANK</a:t>
            </a:r>
          </a:p>
          <a:p>
            <a:pPr algn="ctr">
              <a:lnSpc>
                <a:spcPts val="13178"/>
              </a:lnSpc>
            </a:pPr>
            <a:r>
              <a:rPr lang="en-US" sz="11980">
                <a:solidFill>
                  <a:srgbClr val="794897"/>
                </a:solidFill>
                <a:latin typeface="Anton"/>
                <a:ea typeface="Anton"/>
                <a:cs typeface="Anton"/>
                <a:sym typeface="Anton"/>
              </a:rPr>
              <a:t>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5A2AC016-16DF-205A-0DC0-B61D15D3B214}"/>
            </a:ext>
          </a:extLst>
        </p:cNvPr>
        <p:cNvGrpSpPr/>
        <p:nvPr/>
      </p:nvGrpSpPr>
      <p:grpSpPr>
        <a:xfrm>
          <a:off x="0" y="0"/>
          <a:ext cx="0" cy="0"/>
          <a:chOff x="0" y="0"/>
          <a:chExt cx="0" cy="0"/>
        </a:xfrm>
      </p:grpSpPr>
      <p:grpSp>
        <p:nvGrpSpPr>
          <p:cNvPr id="61" name="Group 2">
            <a:extLst>
              <a:ext uri="{FF2B5EF4-FFF2-40B4-BE49-F238E27FC236}">
                <a16:creationId xmlns:a16="http://schemas.microsoft.com/office/drawing/2014/main" id="{B4179E99-99B8-C00E-3885-27A76072ACE6}"/>
              </a:ext>
            </a:extLst>
          </p:cNvPr>
          <p:cNvGrpSpPr/>
          <p:nvPr/>
        </p:nvGrpSpPr>
        <p:grpSpPr>
          <a:xfrm>
            <a:off x="19798368" y="6289382"/>
            <a:ext cx="6012725" cy="1573375"/>
            <a:chOff x="0" y="0"/>
            <a:chExt cx="812800" cy="212689"/>
          </a:xfrm>
        </p:grpSpPr>
        <p:sp>
          <p:nvSpPr>
            <p:cNvPr id="62" name="Freeform 3">
              <a:extLst>
                <a:ext uri="{FF2B5EF4-FFF2-40B4-BE49-F238E27FC236}">
                  <a16:creationId xmlns:a16="http://schemas.microsoft.com/office/drawing/2014/main" id="{6780A56E-D5CD-6B43-1411-1E17F5635070}"/>
                </a:ext>
              </a:extLst>
            </p:cNvPr>
            <p:cNvSpPr/>
            <p:nvPr/>
          </p:nvSpPr>
          <p:spPr>
            <a:xfrm>
              <a:off x="0" y="0"/>
              <a:ext cx="812800" cy="212689"/>
            </a:xfrm>
            <a:custGeom>
              <a:avLst/>
              <a:gdLst/>
              <a:ahLst/>
              <a:cxnLst/>
              <a:rect l="l" t="t" r="r" b="b"/>
              <a:pathLst>
                <a:path w="812800" h="212689">
                  <a:moveTo>
                    <a:pt x="609600" y="0"/>
                  </a:moveTo>
                  <a:lnTo>
                    <a:pt x="0" y="0"/>
                  </a:lnTo>
                  <a:lnTo>
                    <a:pt x="203200" y="212689"/>
                  </a:lnTo>
                  <a:lnTo>
                    <a:pt x="812800" y="212689"/>
                  </a:lnTo>
                  <a:lnTo>
                    <a:pt x="609600" y="0"/>
                  </a:lnTo>
                  <a:close/>
                </a:path>
              </a:pathLst>
            </a:custGeom>
            <a:solidFill>
              <a:srgbClr val="000000">
                <a:alpha val="0"/>
              </a:srgbClr>
            </a:solidFill>
            <a:ln w="76200" cap="sq">
              <a:solidFill>
                <a:srgbClr val="76ADE5"/>
              </a:solidFill>
              <a:prstDash val="solid"/>
              <a:miter/>
            </a:ln>
          </p:spPr>
        </p:sp>
        <p:sp>
          <p:nvSpPr>
            <p:cNvPr id="63" name="TextBox 4">
              <a:extLst>
                <a:ext uri="{FF2B5EF4-FFF2-40B4-BE49-F238E27FC236}">
                  <a16:creationId xmlns:a16="http://schemas.microsoft.com/office/drawing/2014/main" id="{E2D4D8D2-3EBE-54D0-A32A-83447B11BE33}"/>
                </a:ext>
              </a:extLst>
            </p:cNvPr>
            <p:cNvSpPr txBox="1"/>
            <p:nvPr/>
          </p:nvSpPr>
          <p:spPr>
            <a:xfrm>
              <a:off x="101600" y="-38100"/>
              <a:ext cx="609600"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roup 2">
            <a:extLst>
              <a:ext uri="{FF2B5EF4-FFF2-40B4-BE49-F238E27FC236}">
                <a16:creationId xmlns:a16="http://schemas.microsoft.com/office/drawing/2014/main" id="{A40DF7A7-0140-9880-3F07-F18690163D0A}"/>
              </a:ext>
            </a:extLst>
          </p:cNvPr>
          <p:cNvGrpSpPr/>
          <p:nvPr/>
        </p:nvGrpSpPr>
        <p:grpSpPr>
          <a:xfrm>
            <a:off x="-2531630" y="7862757"/>
            <a:ext cx="6012725" cy="1573375"/>
            <a:chOff x="0" y="0"/>
            <a:chExt cx="812800" cy="212689"/>
          </a:xfrm>
        </p:grpSpPr>
        <p:sp>
          <p:nvSpPr>
            <p:cNvPr id="3" name="Freeform 3">
              <a:extLst>
                <a:ext uri="{FF2B5EF4-FFF2-40B4-BE49-F238E27FC236}">
                  <a16:creationId xmlns:a16="http://schemas.microsoft.com/office/drawing/2014/main" id="{A6C59F35-C9C1-2D5A-5A19-B93B6633AB1D}"/>
                </a:ext>
              </a:extLst>
            </p:cNvPr>
            <p:cNvSpPr/>
            <p:nvPr/>
          </p:nvSpPr>
          <p:spPr>
            <a:xfrm>
              <a:off x="0" y="0"/>
              <a:ext cx="812800" cy="212689"/>
            </a:xfrm>
            <a:custGeom>
              <a:avLst/>
              <a:gdLst/>
              <a:ahLst/>
              <a:cxnLst/>
              <a:rect l="l" t="t" r="r" b="b"/>
              <a:pathLst>
                <a:path w="812800" h="212689">
                  <a:moveTo>
                    <a:pt x="609600" y="0"/>
                  </a:moveTo>
                  <a:lnTo>
                    <a:pt x="0" y="0"/>
                  </a:lnTo>
                  <a:lnTo>
                    <a:pt x="203200" y="212689"/>
                  </a:lnTo>
                  <a:lnTo>
                    <a:pt x="812800" y="212689"/>
                  </a:lnTo>
                  <a:lnTo>
                    <a:pt x="609600" y="0"/>
                  </a:lnTo>
                  <a:close/>
                </a:path>
              </a:pathLst>
            </a:custGeom>
            <a:solidFill>
              <a:srgbClr val="000000">
                <a:alpha val="0"/>
              </a:srgbClr>
            </a:solidFill>
            <a:ln w="76200" cap="sq">
              <a:solidFill>
                <a:srgbClr val="76ADE5"/>
              </a:solidFill>
              <a:prstDash val="solid"/>
              <a:miter/>
            </a:ln>
          </p:spPr>
        </p:sp>
        <p:sp>
          <p:nvSpPr>
            <p:cNvPr id="4" name="TextBox 4">
              <a:extLst>
                <a:ext uri="{FF2B5EF4-FFF2-40B4-BE49-F238E27FC236}">
                  <a16:creationId xmlns:a16="http://schemas.microsoft.com/office/drawing/2014/main" id="{DE98D3D0-6112-B7AC-E0BD-2BE32EA07B1A}"/>
                </a:ext>
              </a:extLst>
            </p:cNvPr>
            <p:cNvSpPr txBox="1"/>
            <p:nvPr/>
          </p:nvSpPr>
          <p:spPr>
            <a:xfrm>
              <a:off x="101600" y="-38100"/>
              <a:ext cx="609600" cy="25078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888B8C2D-72E9-4E5E-45F4-01A044835C7D}"/>
              </a:ext>
            </a:extLst>
          </p:cNvPr>
          <p:cNvSpPr/>
          <p:nvPr/>
        </p:nvSpPr>
        <p:spPr>
          <a:xfrm>
            <a:off x="14130681" y="8454365"/>
            <a:ext cx="1934312" cy="761636"/>
          </a:xfrm>
          <a:custGeom>
            <a:avLst/>
            <a:gdLst/>
            <a:ahLst/>
            <a:cxnLst/>
            <a:rect l="l" t="t" r="r" b="b"/>
            <a:pathLst>
              <a:path w="1934312" h="761636">
                <a:moveTo>
                  <a:pt x="0" y="0"/>
                </a:moveTo>
                <a:lnTo>
                  <a:pt x="1934313" y="0"/>
                </a:lnTo>
                <a:lnTo>
                  <a:pt x="1934313" y="761635"/>
                </a:lnTo>
                <a:lnTo>
                  <a:pt x="0" y="761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6">
            <a:extLst>
              <a:ext uri="{FF2B5EF4-FFF2-40B4-BE49-F238E27FC236}">
                <a16:creationId xmlns:a16="http://schemas.microsoft.com/office/drawing/2014/main" id="{C7E13A4E-C9F1-70E4-EB3A-FF4A7A60E930}"/>
              </a:ext>
            </a:extLst>
          </p:cNvPr>
          <p:cNvGrpSpPr/>
          <p:nvPr/>
        </p:nvGrpSpPr>
        <p:grpSpPr>
          <a:xfrm>
            <a:off x="-263188" y="8247476"/>
            <a:ext cx="1475840" cy="803935"/>
            <a:chOff x="0" y="0"/>
            <a:chExt cx="388699" cy="211736"/>
          </a:xfrm>
        </p:grpSpPr>
        <p:sp>
          <p:nvSpPr>
            <p:cNvPr id="17" name="Freeform 17">
              <a:extLst>
                <a:ext uri="{FF2B5EF4-FFF2-40B4-BE49-F238E27FC236}">
                  <a16:creationId xmlns:a16="http://schemas.microsoft.com/office/drawing/2014/main" id="{694DFC70-DF3E-9E0C-925D-A845C16A5A78}"/>
                </a:ext>
              </a:extLst>
            </p:cNvPr>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18" name="TextBox 18">
              <a:extLst>
                <a:ext uri="{FF2B5EF4-FFF2-40B4-BE49-F238E27FC236}">
                  <a16:creationId xmlns:a16="http://schemas.microsoft.com/office/drawing/2014/main" id="{449B11AB-43B2-4414-B825-30878640E187}"/>
                </a:ext>
              </a:extLst>
            </p:cNvPr>
            <p:cNvSpPr txBox="1"/>
            <p:nvPr/>
          </p:nvSpPr>
          <p:spPr>
            <a:xfrm>
              <a:off x="0" y="-38100"/>
              <a:ext cx="388699" cy="249836"/>
            </a:xfrm>
            <a:prstGeom prst="rect">
              <a:avLst/>
            </a:prstGeom>
          </p:spPr>
          <p:txBody>
            <a:bodyPr lIns="50800" tIns="50800" rIns="50800" bIns="50800" rtlCol="0" anchor="ctr"/>
            <a:lstStyle/>
            <a:p>
              <a:pPr algn="ctr">
                <a:lnSpc>
                  <a:spcPts val="2659"/>
                </a:lnSpc>
              </a:pPr>
              <a:endParaRPr dirty="0"/>
            </a:p>
          </p:txBody>
        </p:sp>
      </p:grpSp>
      <p:sp>
        <p:nvSpPr>
          <p:cNvPr id="19" name="TextBox 19">
            <a:extLst>
              <a:ext uri="{FF2B5EF4-FFF2-40B4-BE49-F238E27FC236}">
                <a16:creationId xmlns:a16="http://schemas.microsoft.com/office/drawing/2014/main" id="{F83E5A3C-2B4B-25ED-79C2-5E795E7103B6}"/>
              </a:ext>
            </a:extLst>
          </p:cNvPr>
          <p:cNvSpPr txBox="1"/>
          <p:nvPr/>
        </p:nvSpPr>
        <p:spPr>
          <a:xfrm>
            <a:off x="1063701" y="1082626"/>
            <a:ext cx="12412952" cy="1692771"/>
          </a:xfrm>
          <a:prstGeom prst="rect">
            <a:avLst/>
          </a:prstGeom>
        </p:spPr>
        <p:txBody>
          <a:bodyPr wrap="square" lIns="0" tIns="0" rIns="0" bIns="0" rtlCol="0" anchor="t">
            <a:spAutoFit/>
          </a:bodyPr>
          <a:lstStyle/>
          <a:p>
            <a:pPr algn="l">
              <a:lnSpc>
                <a:spcPts val="13178"/>
              </a:lnSpc>
            </a:pPr>
            <a:r>
              <a:rPr lang="vi-VN" sz="11980" dirty="0">
                <a:solidFill>
                  <a:srgbClr val="5E50A0"/>
                </a:solidFill>
                <a:latin typeface="Anton"/>
                <a:ea typeface="Anton"/>
                <a:cs typeface="Anton"/>
                <a:sym typeface="Anton"/>
              </a:rPr>
              <a:t>THÀNH VIÊN</a:t>
            </a:r>
            <a:endParaRPr lang="en-US" sz="11980" dirty="0">
              <a:solidFill>
                <a:srgbClr val="794897"/>
              </a:solidFill>
              <a:latin typeface="Anton"/>
              <a:ea typeface="Anton"/>
              <a:cs typeface="Anton"/>
              <a:sym typeface="Anton"/>
            </a:endParaRPr>
          </a:p>
        </p:txBody>
      </p:sp>
      <p:sp>
        <p:nvSpPr>
          <p:cNvPr id="27" name="Hộp Văn bản 26">
            <a:extLst>
              <a:ext uri="{FF2B5EF4-FFF2-40B4-BE49-F238E27FC236}">
                <a16:creationId xmlns:a16="http://schemas.microsoft.com/office/drawing/2014/main" id="{86B97341-2A8A-8E0C-EE2F-DB98C937BBB4}"/>
              </a:ext>
            </a:extLst>
          </p:cNvPr>
          <p:cNvSpPr txBox="1"/>
          <p:nvPr/>
        </p:nvSpPr>
        <p:spPr>
          <a:xfrm>
            <a:off x="3255642" y="3154859"/>
            <a:ext cx="13559885" cy="769441"/>
          </a:xfrm>
          <a:prstGeom prst="rect">
            <a:avLst/>
          </a:prstGeom>
          <a:noFill/>
        </p:spPr>
        <p:txBody>
          <a:bodyPr wrap="square" rtlCol="0">
            <a:spAutoFit/>
          </a:bodyPr>
          <a:lstStyle/>
          <a:p>
            <a:r>
              <a:rPr lang="vi-VN" sz="4400" dirty="0">
                <a:solidFill>
                  <a:schemeClr val="accent4">
                    <a:lumMod val="75000"/>
                  </a:schemeClr>
                </a:solidFill>
                <a:latin typeface="Open Sans Bold" panose="020B0604020202020204" charset="0"/>
                <a:ea typeface="Open Sans Bold" panose="020B0604020202020204" charset="0"/>
                <a:cs typeface="Open Sans Bold" panose="020B0604020202020204" charset="0"/>
              </a:rPr>
              <a:t>TÊN                         MÃ SINH VIÊN         ĐÓNG GÓP</a:t>
            </a:r>
            <a:endParaRPr lang="en-US" sz="4400" dirty="0">
              <a:solidFill>
                <a:schemeClr val="accent4">
                  <a:lumMod val="75000"/>
                </a:schemeClr>
              </a:solidFill>
              <a:latin typeface="Open Sans Bold" panose="020B0604020202020204" charset="0"/>
              <a:ea typeface="Open Sans Bold" panose="020B0604020202020204" charset="0"/>
              <a:cs typeface="Open Sans Bold" panose="020B0604020202020204" charset="0"/>
            </a:endParaRPr>
          </a:p>
        </p:txBody>
      </p:sp>
      <p:sp>
        <p:nvSpPr>
          <p:cNvPr id="29" name="Hộp Văn bản 28">
            <a:extLst>
              <a:ext uri="{FF2B5EF4-FFF2-40B4-BE49-F238E27FC236}">
                <a16:creationId xmlns:a16="http://schemas.microsoft.com/office/drawing/2014/main" id="{F4C00A37-540D-E712-91CB-E863C7CC9EB2}"/>
              </a:ext>
            </a:extLst>
          </p:cNvPr>
          <p:cNvSpPr txBox="1"/>
          <p:nvPr/>
        </p:nvSpPr>
        <p:spPr>
          <a:xfrm>
            <a:off x="2000116" y="4308853"/>
            <a:ext cx="51816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NGUYỄN VĂN THĂNG</a:t>
            </a:r>
          </a:p>
        </p:txBody>
      </p:sp>
      <p:sp>
        <p:nvSpPr>
          <p:cNvPr id="30" name="Hộp Văn bản 29">
            <a:extLst>
              <a:ext uri="{FF2B5EF4-FFF2-40B4-BE49-F238E27FC236}">
                <a16:creationId xmlns:a16="http://schemas.microsoft.com/office/drawing/2014/main" id="{89B08CCE-92C0-AF79-9D23-4B0254FB3D75}"/>
              </a:ext>
            </a:extLst>
          </p:cNvPr>
          <p:cNvSpPr txBox="1"/>
          <p:nvPr/>
        </p:nvSpPr>
        <p:spPr>
          <a:xfrm>
            <a:off x="2000116" y="7361127"/>
            <a:ext cx="51816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NGUYỄN HUY TOÀN</a:t>
            </a:r>
            <a:endParaRPr lang="en-US" sz="3600" dirty="0">
              <a:latin typeface="Open Sans Bold" panose="020B0604020202020204" charset="0"/>
              <a:ea typeface="Open Sans Bold" panose="020B0604020202020204" charset="0"/>
              <a:cs typeface="Open Sans Bold" panose="020B0604020202020204" charset="0"/>
            </a:endParaRPr>
          </a:p>
        </p:txBody>
      </p:sp>
      <p:sp>
        <p:nvSpPr>
          <p:cNvPr id="31" name="Hộp Văn bản 30">
            <a:extLst>
              <a:ext uri="{FF2B5EF4-FFF2-40B4-BE49-F238E27FC236}">
                <a16:creationId xmlns:a16="http://schemas.microsoft.com/office/drawing/2014/main" id="{F20F8BE2-83D9-1CCF-C459-BBE3B135D8DD}"/>
              </a:ext>
            </a:extLst>
          </p:cNvPr>
          <p:cNvSpPr txBox="1"/>
          <p:nvPr/>
        </p:nvSpPr>
        <p:spPr>
          <a:xfrm>
            <a:off x="2000116" y="5069679"/>
            <a:ext cx="51816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PHẠM VĂN SỰ</a:t>
            </a:r>
          </a:p>
        </p:txBody>
      </p:sp>
      <p:sp>
        <p:nvSpPr>
          <p:cNvPr id="32" name="Hộp Văn bản 31">
            <a:extLst>
              <a:ext uri="{FF2B5EF4-FFF2-40B4-BE49-F238E27FC236}">
                <a16:creationId xmlns:a16="http://schemas.microsoft.com/office/drawing/2014/main" id="{1A617EF4-3ABF-3950-B6C3-43ACEF425478}"/>
              </a:ext>
            </a:extLst>
          </p:cNvPr>
          <p:cNvSpPr txBox="1"/>
          <p:nvPr/>
        </p:nvSpPr>
        <p:spPr>
          <a:xfrm>
            <a:off x="2000116" y="6599626"/>
            <a:ext cx="51816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TRẦN ĐÌNH DŨNG</a:t>
            </a:r>
          </a:p>
        </p:txBody>
      </p:sp>
      <p:sp>
        <p:nvSpPr>
          <p:cNvPr id="33" name="Hộp Văn bản 32">
            <a:extLst>
              <a:ext uri="{FF2B5EF4-FFF2-40B4-BE49-F238E27FC236}">
                <a16:creationId xmlns:a16="http://schemas.microsoft.com/office/drawing/2014/main" id="{70149CAB-E84A-207D-98DF-96ED4A306DA5}"/>
              </a:ext>
            </a:extLst>
          </p:cNvPr>
          <p:cNvSpPr txBox="1"/>
          <p:nvPr/>
        </p:nvSpPr>
        <p:spPr>
          <a:xfrm>
            <a:off x="2000116" y="5830505"/>
            <a:ext cx="51816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ĐẶNG ANH TUYỀN</a:t>
            </a:r>
          </a:p>
        </p:txBody>
      </p:sp>
      <p:sp>
        <p:nvSpPr>
          <p:cNvPr id="34" name="Hộp Văn bản 33">
            <a:extLst>
              <a:ext uri="{FF2B5EF4-FFF2-40B4-BE49-F238E27FC236}">
                <a16:creationId xmlns:a16="http://schemas.microsoft.com/office/drawing/2014/main" id="{3CF98E79-1490-7644-559A-D0921EC53679}"/>
              </a:ext>
            </a:extLst>
          </p:cNvPr>
          <p:cNvSpPr txBox="1"/>
          <p:nvPr/>
        </p:nvSpPr>
        <p:spPr>
          <a:xfrm>
            <a:off x="8816963" y="4303641"/>
            <a:ext cx="4049347"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23010572</a:t>
            </a:r>
          </a:p>
        </p:txBody>
      </p:sp>
      <p:sp>
        <p:nvSpPr>
          <p:cNvPr id="35" name="Hộp Văn bản 34">
            <a:extLst>
              <a:ext uri="{FF2B5EF4-FFF2-40B4-BE49-F238E27FC236}">
                <a16:creationId xmlns:a16="http://schemas.microsoft.com/office/drawing/2014/main" id="{DFB5ADA0-0ABE-4A9A-7D9B-6E338896D392}"/>
              </a:ext>
            </a:extLst>
          </p:cNvPr>
          <p:cNvSpPr txBox="1"/>
          <p:nvPr/>
        </p:nvSpPr>
        <p:spPr>
          <a:xfrm>
            <a:off x="8816963" y="7355915"/>
            <a:ext cx="4049347"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23017052</a:t>
            </a:r>
          </a:p>
        </p:txBody>
      </p:sp>
      <p:sp>
        <p:nvSpPr>
          <p:cNvPr id="36" name="Hộp Văn bản 35">
            <a:extLst>
              <a:ext uri="{FF2B5EF4-FFF2-40B4-BE49-F238E27FC236}">
                <a16:creationId xmlns:a16="http://schemas.microsoft.com/office/drawing/2014/main" id="{1D268B1B-8579-35E1-7199-F953F21F7DBA}"/>
              </a:ext>
            </a:extLst>
          </p:cNvPr>
          <p:cNvSpPr txBox="1"/>
          <p:nvPr/>
        </p:nvSpPr>
        <p:spPr>
          <a:xfrm>
            <a:off x="8816963" y="5064467"/>
            <a:ext cx="4049347"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23010523</a:t>
            </a:r>
          </a:p>
        </p:txBody>
      </p:sp>
      <p:sp>
        <p:nvSpPr>
          <p:cNvPr id="37" name="Hộp Văn bản 36">
            <a:extLst>
              <a:ext uri="{FF2B5EF4-FFF2-40B4-BE49-F238E27FC236}">
                <a16:creationId xmlns:a16="http://schemas.microsoft.com/office/drawing/2014/main" id="{4A93B752-63DA-BCA5-E9EE-7029127F7FE2}"/>
              </a:ext>
            </a:extLst>
          </p:cNvPr>
          <p:cNvSpPr txBox="1"/>
          <p:nvPr/>
        </p:nvSpPr>
        <p:spPr>
          <a:xfrm>
            <a:off x="8816963" y="6594414"/>
            <a:ext cx="4049347"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23010596</a:t>
            </a:r>
          </a:p>
        </p:txBody>
      </p:sp>
      <p:sp>
        <p:nvSpPr>
          <p:cNvPr id="38" name="Hộp Văn bản 37">
            <a:extLst>
              <a:ext uri="{FF2B5EF4-FFF2-40B4-BE49-F238E27FC236}">
                <a16:creationId xmlns:a16="http://schemas.microsoft.com/office/drawing/2014/main" id="{84B2868C-E611-113E-6623-71B9006A8676}"/>
              </a:ext>
            </a:extLst>
          </p:cNvPr>
          <p:cNvSpPr txBox="1"/>
          <p:nvPr/>
        </p:nvSpPr>
        <p:spPr>
          <a:xfrm>
            <a:off x="8816963" y="5825293"/>
            <a:ext cx="4049347"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23010912</a:t>
            </a:r>
          </a:p>
        </p:txBody>
      </p:sp>
      <p:sp>
        <p:nvSpPr>
          <p:cNvPr id="39" name="Hộp Văn bản 38">
            <a:extLst>
              <a:ext uri="{FF2B5EF4-FFF2-40B4-BE49-F238E27FC236}">
                <a16:creationId xmlns:a16="http://schemas.microsoft.com/office/drawing/2014/main" id="{F3629770-3D17-5102-A91C-D8E2E296146D}"/>
              </a:ext>
            </a:extLst>
          </p:cNvPr>
          <p:cNvSpPr txBox="1"/>
          <p:nvPr/>
        </p:nvSpPr>
        <p:spPr>
          <a:xfrm>
            <a:off x="13860851" y="4303641"/>
            <a:ext cx="2590800"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100%</a:t>
            </a:r>
          </a:p>
        </p:txBody>
      </p:sp>
      <p:sp>
        <p:nvSpPr>
          <p:cNvPr id="40" name="Hộp Văn bản 39">
            <a:extLst>
              <a:ext uri="{FF2B5EF4-FFF2-40B4-BE49-F238E27FC236}">
                <a16:creationId xmlns:a16="http://schemas.microsoft.com/office/drawing/2014/main" id="{149913B5-92F7-FA23-88EA-E45D70ECEBCC}"/>
              </a:ext>
            </a:extLst>
          </p:cNvPr>
          <p:cNvSpPr txBox="1"/>
          <p:nvPr/>
        </p:nvSpPr>
        <p:spPr>
          <a:xfrm>
            <a:off x="13860851" y="7355914"/>
            <a:ext cx="1885318"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10%</a:t>
            </a:r>
          </a:p>
        </p:txBody>
      </p:sp>
      <p:sp>
        <p:nvSpPr>
          <p:cNvPr id="41" name="Hộp Văn bản 40">
            <a:extLst>
              <a:ext uri="{FF2B5EF4-FFF2-40B4-BE49-F238E27FC236}">
                <a16:creationId xmlns:a16="http://schemas.microsoft.com/office/drawing/2014/main" id="{A9CA6B42-ADAC-314D-B27A-70589914214E}"/>
              </a:ext>
            </a:extLst>
          </p:cNvPr>
          <p:cNvSpPr txBox="1"/>
          <p:nvPr/>
        </p:nvSpPr>
        <p:spPr>
          <a:xfrm>
            <a:off x="13860851" y="5064466"/>
            <a:ext cx="1885318" cy="646331"/>
          </a:xfrm>
          <a:prstGeom prst="rect">
            <a:avLst/>
          </a:prstGeom>
          <a:noFill/>
        </p:spPr>
        <p:txBody>
          <a:bodyPr wrap="square" rtlCol="0">
            <a:spAutoFit/>
          </a:bodyPr>
          <a:lstStyle/>
          <a:p>
            <a:r>
              <a:rPr lang="vi-VN" sz="3600">
                <a:latin typeface="Open Sans Bold" panose="020B0604020202020204" charset="0"/>
                <a:ea typeface="Open Sans Bold" panose="020B0604020202020204" charset="0"/>
                <a:cs typeface="Open Sans Bold" panose="020B0604020202020204" charset="0"/>
              </a:rPr>
              <a:t>100%</a:t>
            </a:r>
            <a:endParaRPr lang="vi-VN" sz="3600" dirty="0">
              <a:latin typeface="Open Sans Bold" panose="020B0604020202020204" charset="0"/>
              <a:ea typeface="Open Sans Bold" panose="020B0604020202020204" charset="0"/>
              <a:cs typeface="Open Sans Bold" panose="020B0604020202020204" charset="0"/>
            </a:endParaRPr>
          </a:p>
        </p:txBody>
      </p:sp>
      <p:sp>
        <p:nvSpPr>
          <p:cNvPr id="42" name="Hộp Văn bản 41">
            <a:extLst>
              <a:ext uri="{FF2B5EF4-FFF2-40B4-BE49-F238E27FC236}">
                <a16:creationId xmlns:a16="http://schemas.microsoft.com/office/drawing/2014/main" id="{EFEB0D45-898E-0428-CC5C-7C437E45B82D}"/>
              </a:ext>
            </a:extLst>
          </p:cNvPr>
          <p:cNvSpPr txBox="1"/>
          <p:nvPr/>
        </p:nvSpPr>
        <p:spPr>
          <a:xfrm>
            <a:off x="13860851" y="6594413"/>
            <a:ext cx="1885318" cy="646331"/>
          </a:xfrm>
          <a:prstGeom prst="rect">
            <a:avLst/>
          </a:prstGeom>
          <a:noFill/>
        </p:spPr>
        <p:txBody>
          <a:bodyPr wrap="square" rtlCol="0">
            <a:spAutoFit/>
          </a:bodyPr>
          <a:lstStyle/>
          <a:p>
            <a:r>
              <a:rPr lang="vi-VN" sz="3600" dirty="0">
                <a:latin typeface="Open Sans Bold" panose="020B0604020202020204" charset="0"/>
                <a:ea typeface="Open Sans Bold" panose="020B0604020202020204" charset="0"/>
                <a:cs typeface="Open Sans Bold" panose="020B0604020202020204" charset="0"/>
              </a:rPr>
              <a:t>40%</a:t>
            </a:r>
          </a:p>
        </p:txBody>
      </p:sp>
      <p:sp>
        <p:nvSpPr>
          <p:cNvPr id="43" name="Hộp Văn bản 42">
            <a:extLst>
              <a:ext uri="{FF2B5EF4-FFF2-40B4-BE49-F238E27FC236}">
                <a16:creationId xmlns:a16="http://schemas.microsoft.com/office/drawing/2014/main" id="{A4EC44CA-8316-F738-416F-531B555C43BA}"/>
              </a:ext>
            </a:extLst>
          </p:cNvPr>
          <p:cNvSpPr txBox="1"/>
          <p:nvPr/>
        </p:nvSpPr>
        <p:spPr>
          <a:xfrm>
            <a:off x="13860851" y="5825292"/>
            <a:ext cx="1885318" cy="646331"/>
          </a:xfrm>
          <a:prstGeom prst="rect">
            <a:avLst/>
          </a:prstGeom>
          <a:noFill/>
        </p:spPr>
        <p:txBody>
          <a:bodyPr wrap="square" rtlCol="0">
            <a:spAutoFit/>
          </a:bodyPr>
          <a:lstStyle/>
          <a:p>
            <a:r>
              <a:rPr lang="vi-VN" sz="3600">
                <a:latin typeface="Open Sans Bold" panose="020B0604020202020204" charset="0"/>
                <a:ea typeface="Open Sans Bold" panose="020B0604020202020204" charset="0"/>
                <a:cs typeface="Open Sans Bold" panose="020B0604020202020204" charset="0"/>
              </a:rPr>
              <a:t>100%</a:t>
            </a:r>
            <a:endParaRPr lang="vi-VN" sz="3600" dirty="0">
              <a:latin typeface="Open Sans Bold" panose="020B0604020202020204" charset="0"/>
              <a:ea typeface="Open Sans Bold" panose="020B0604020202020204" charset="0"/>
              <a:cs typeface="Open Sans Bold" panose="020B0604020202020204" charset="0"/>
            </a:endParaRPr>
          </a:p>
        </p:txBody>
      </p:sp>
      <p:sp>
        <p:nvSpPr>
          <p:cNvPr id="56" name="Freeform 2">
            <a:extLst>
              <a:ext uri="{FF2B5EF4-FFF2-40B4-BE49-F238E27FC236}">
                <a16:creationId xmlns:a16="http://schemas.microsoft.com/office/drawing/2014/main" id="{E40E977D-0A82-24DF-DE8C-36B53356B8ED}"/>
              </a:ext>
            </a:extLst>
          </p:cNvPr>
          <p:cNvSpPr/>
          <p:nvPr/>
        </p:nvSpPr>
        <p:spPr>
          <a:xfrm rot="-5400000" flipH="1">
            <a:off x="12148198" y="14954330"/>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10">
            <a:extLst>
              <a:ext uri="{FF2B5EF4-FFF2-40B4-BE49-F238E27FC236}">
                <a16:creationId xmlns:a16="http://schemas.microsoft.com/office/drawing/2014/main" id="{89D4E05B-CCE3-C62A-3FDC-C8162D8FB567}"/>
              </a:ext>
            </a:extLst>
          </p:cNvPr>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7" name="Freeform 11">
            <a:extLst>
              <a:ext uri="{FF2B5EF4-FFF2-40B4-BE49-F238E27FC236}">
                <a16:creationId xmlns:a16="http://schemas.microsoft.com/office/drawing/2014/main" id="{ADA886D9-6399-E47F-B0FC-9405C1F3514B}"/>
              </a:ext>
            </a:extLst>
          </p:cNvPr>
          <p:cNvSpPr/>
          <p:nvPr/>
        </p:nvSpPr>
        <p:spPr>
          <a:xfrm rot="-10800000">
            <a:off x="16451651" y="-1940792"/>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8" name="Group 5">
            <a:extLst>
              <a:ext uri="{FF2B5EF4-FFF2-40B4-BE49-F238E27FC236}">
                <a16:creationId xmlns:a16="http://schemas.microsoft.com/office/drawing/2014/main" id="{5E301E3B-82E7-FAF7-C8F5-BAB89BEA4A4C}"/>
              </a:ext>
            </a:extLst>
          </p:cNvPr>
          <p:cNvGrpSpPr/>
          <p:nvPr/>
        </p:nvGrpSpPr>
        <p:grpSpPr>
          <a:xfrm>
            <a:off x="8880791" y="-938234"/>
            <a:ext cx="7559470" cy="1573375"/>
            <a:chOff x="0" y="0"/>
            <a:chExt cx="1021889" cy="212689"/>
          </a:xfrm>
        </p:grpSpPr>
        <p:sp>
          <p:nvSpPr>
            <p:cNvPr id="59" name="Freeform 6">
              <a:extLst>
                <a:ext uri="{FF2B5EF4-FFF2-40B4-BE49-F238E27FC236}">
                  <a16:creationId xmlns:a16="http://schemas.microsoft.com/office/drawing/2014/main" id="{6E5E1723-EBAB-63A4-50CA-850B11534C1F}"/>
                </a:ext>
              </a:extLst>
            </p:cNvPr>
            <p:cNvSpPr/>
            <p:nvPr/>
          </p:nvSpPr>
          <p:spPr>
            <a:xfrm>
              <a:off x="0" y="0"/>
              <a:ext cx="1021889" cy="212689"/>
            </a:xfrm>
            <a:custGeom>
              <a:avLst/>
              <a:gdLst/>
              <a:ahLst/>
              <a:cxnLst/>
              <a:rect l="l" t="t" r="r" b="b"/>
              <a:pathLst>
                <a:path w="1021889" h="212689">
                  <a:moveTo>
                    <a:pt x="818689" y="0"/>
                  </a:moveTo>
                  <a:lnTo>
                    <a:pt x="0" y="0"/>
                  </a:lnTo>
                  <a:lnTo>
                    <a:pt x="203200" y="212689"/>
                  </a:lnTo>
                  <a:lnTo>
                    <a:pt x="1021889" y="212689"/>
                  </a:lnTo>
                  <a:lnTo>
                    <a:pt x="818689" y="0"/>
                  </a:lnTo>
                  <a:close/>
                </a:path>
              </a:pathLst>
            </a:custGeom>
            <a:solidFill>
              <a:srgbClr val="000000">
                <a:alpha val="0"/>
              </a:srgbClr>
            </a:solidFill>
            <a:ln w="76200" cap="sq">
              <a:solidFill>
                <a:srgbClr val="76ADE5"/>
              </a:solidFill>
              <a:prstDash val="solid"/>
              <a:miter/>
            </a:ln>
          </p:spPr>
        </p:sp>
        <p:sp>
          <p:nvSpPr>
            <p:cNvPr id="60" name="TextBox 7">
              <a:extLst>
                <a:ext uri="{FF2B5EF4-FFF2-40B4-BE49-F238E27FC236}">
                  <a16:creationId xmlns:a16="http://schemas.microsoft.com/office/drawing/2014/main" id="{15D4C046-9EE7-65DC-0193-91AC4363ADD6}"/>
                </a:ext>
              </a:extLst>
            </p:cNvPr>
            <p:cNvSpPr txBox="1"/>
            <p:nvPr/>
          </p:nvSpPr>
          <p:spPr>
            <a:xfrm>
              <a:off x="101600" y="-38100"/>
              <a:ext cx="818689" cy="250789"/>
            </a:xfrm>
            <a:prstGeom prst="rect">
              <a:avLst/>
            </a:prstGeom>
          </p:spPr>
          <p:txBody>
            <a:bodyPr lIns="50800" tIns="50800" rIns="50800" bIns="50800" rtlCol="0" anchor="ctr"/>
            <a:lstStyle/>
            <a:p>
              <a:pPr algn="ctr">
                <a:lnSpc>
                  <a:spcPts val="2659"/>
                </a:lnSpc>
                <a:spcBef>
                  <a:spcPct val="0"/>
                </a:spcBef>
              </a:pPr>
              <a:endParaRPr/>
            </a:p>
          </p:txBody>
        </p:sp>
      </p:grpSp>
      <p:sp>
        <p:nvSpPr>
          <p:cNvPr id="64" name="Freeform 3">
            <a:extLst>
              <a:ext uri="{FF2B5EF4-FFF2-40B4-BE49-F238E27FC236}">
                <a16:creationId xmlns:a16="http://schemas.microsoft.com/office/drawing/2014/main" id="{33038301-E377-4E00-3381-2ACBFBCB51CE}"/>
              </a:ext>
            </a:extLst>
          </p:cNvPr>
          <p:cNvSpPr/>
          <p:nvPr/>
        </p:nvSpPr>
        <p:spPr>
          <a:xfrm rot="-10800000" flipH="1" flipV="1">
            <a:off x="-4308966" y="619506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9" name="Group 4">
            <a:extLst>
              <a:ext uri="{FF2B5EF4-FFF2-40B4-BE49-F238E27FC236}">
                <a16:creationId xmlns:a16="http://schemas.microsoft.com/office/drawing/2014/main" id="{9BBE1B63-29EF-A6D7-6B81-61263544E5C1}"/>
              </a:ext>
            </a:extLst>
          </p:cNvPr>
          <p:cNvGrpSpPr/>
          <p:nvPr/>
        </p:nvGrpSpPr>
        <p:grpSpPr>
          <a:xfrm>
            <a:off x="2194846" y="10928545"/>
            <a:ext cx="17293580" cy="866600"/>
            <a:chOff x="0" y="0"/>
            <a:chExt cx="4244348" cy="212689"/>
          </a:xfrm>
        </p:grpSpPr>
        <p:sp>
          <p:nvSpPr>
            <p:cNvPr id="70" name="Freeform 5">
              <a:extLst>
                <a:ext uri="{FF2B5EF4-FFF2-40B4-BE49-F238E27FC236}">
                  <a16:creationId xmlns:a16="http://schemas.microsoft.com/office/drawing/2014/main" id="{E028A419-1AF2-DBE0-E74E-77C31A114D05}"/>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71" name="TextBox 6">
              <a:extLst>
                <a:ext uri="{FF2B5EF4-FFF2-40B4-BE49-F238E27FC236}">
                  <a16:creationId xmlns:a16="http://schemas.microsoft.com/office/drawing/2014/main" id="{38B1AC47-DBBF-8BCB-3092-CDAFE8F360EF}"/>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72" name="Group 13">
            <a:extLst>
              <a:ext uri="{FF2B5EF4-FFF2-40B4-BE49-F238E27FC236}">
                <a16:creationId xmlns:a16="http://schemas.microsoft.com/office/drawing/2014/main" id="{1C8D2B33-ABE7-56F0-A084-1C0EC8C86703}"/>
              </a:ext>
            </a:extLst>
          </p:cNvPr>
          <p:cNvGrpSpPr/>
          <p:nvPr/>
        </p:nvGrpSpPr>
        <p:grpSpPr>
          <a:xfrm>
            <a:off x="0" y="10473203"/>
            <a:ext cx="13638221" cy="803935"/>
            <a:chOff x="0" y="0"/>
            <a:chExt cx="3591959" cy="211736"/>
          </a:xfrm>
        </p:grpSpPr>
        <p:sp>
          <p:nvSpPr>
            <p:cNvPr id="73" name="Freeform 14">
              <a:extLst>
                <a:ext uri="{FF2B5EF4-FFF2-40B4-BE49-F238E27FC236}">
                  <a16:creationId xmlns:a16="http://schemas.microsoft.com/office/drawing/2014/main" id="{29DA3005-4751-7881-DA63-5B92719A7A3D}"/>
                </a:ext>
              </a:extLst>
            </p:cNvPr>
            <p:cNvSpPr/>
            <p:nvPr/>
          </p:nvSpPr>
          <p:spPr>
            <a:xfrm>
              <a:off x="0" y="0"/>
              <a:ext cx="3591959" cy="211736"/>
            </a:xfrm>
            <a:custGeom>
              <a:avLst/>
              <a:gdLst/>
              <a:ahLst/>
              <a:cxnLst/>
              <a:rect l="l" t="t" r="r" b="b"/>
              <a:pathLst>
                <a:path w="3591959" h="211736">
                  <a:moveTo>
                    <a:pt x="0" y="0"/>
                  </a:moveTo>
                  <a:lnTo>
                    <a:pt x="3591959" y="0"/>
                  </a:lnTo>
                  <a:lnTo>
                    <a:pt x="3591959" y="211736"/>
                  </a:lnTo>
                  <a:lnTo>
                    <a:pt x="0" y="211736"/>
                  </a:lnTo>
                  <a:close/>
                </a:path>
              </a:pathLst>
            </a:custGeom>
            <a:solidFill>
              <a:srgbClr val="5E50A0"/>
            </a:solidFill>
          </p:spPr>
        </p:sp>
        <p:sp>
          <p:nvSpPr>
            <p:cNvPr id="74" name="TextBox 15">
              <a:extLst>
                <a:ext uri="{FF2B5EF4-FFF2-40B4-BE49-F238E27FC236}">
                  <a16:creationId xmlns:a16="http://schemas.microsoft.com/office/drawing/2014/main" id="{23F9807B-ECDE-34D0-CEF1-B54671E0C7E5}"/>
                </a:ext>
              </a:extLst>
            </p:cNvPr>
            <p:cNvSpPr txBox="1"/>
            <p:nvPr/>
          </p:nvSpPr>
          <p:spPr>
            <a:xfrm>
              <a:off x="0" y="-38100"/>
              <a:ext cx="3591959" cy="249836"/>
            </a:xfrm>
            <a:prstGeom prst="rect">
              <a:avLst/>
            </a:prstGeom>
          </p:spPr>
          <p:txBody>
            <a:bodyPr lIns="50800" tIns="50800" rIns="50800" bIns="50800" rtlCol="0" anchor="ctr"/>
            <a:lstStyle/>
            <a:p>
              <a:pPr algn="ctr">
                <a:lnSpc>
                  <a:spcPts val="2659"/>
                </a:lnSpc>
              </a:pPr>
              <a:endParaRPr/>
            </a:p>
          </p:txBody>
        </p:sp>
      </p:grpSp>
      <p:sp>
        <p:nvSpPr>
          <p:cNvPr id="75" name="Freeform 16">
            <a:extLst>
              <a:ext uri="{FF2B5EF4-FFF2-40B4-BE49-F238E27FC236}">
                <a16:creationId xmlns:a16="http://schemas.microsoft.com/office/drawing/2014/main" id="{3BA1CDB8-AF4F-0765-1D05-97551A3DC5B4}"/>
              </a:ext>
            </a:extLst>
          </p:cNvPr>
          <p:cNvSpPr/>
          <p:nvPr/>
        </p:nvSpPr>
        <p:spPr>
          <a:xfrm>
            <a:off x="5901353" y="-1456813"/>
            <a:ext cx="1016437" cy="1016437"/>
          </a:xfrm>
          <a:custGeom>
            <a:avLst/>
            <a:gdLst/>
            <a:ahLst/>
            <a:cxnLst/>
            <a:rect l="l" t="t" r="r" b="b"/>
            <a:pathLst>
              <a:path w="1016437" h="1016437">
                <a:moveTo>
                  <a:pt x="0" y="0"/>
                </a:moveTo>
                <a:lnTo>
                  <a:pt x="1016437" y="0"/>
                </a:lnTo>
                <a:lnTo>
                  <a:pt x="1016437" y="1016437"/>
                </a:lnTo>
                <a:lnTo>
                  <a:pt x="0" y="10164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338149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grpSp>
        <p:nvGrpSpPr>
          <p:cNvPr id="58" name="Group 5">
            <a:extLst>
              <a:ext uri="{FF2B5EF4-FFF2-40B4-BE49-F238E27FC236}">
                <a16:creationId xmlns:a16="http://schemas.microsoft.com/office/drawing/2014/main" id="{5E301E3B-82E7-FAF7-C8F5-BAB89BEA4A4C}"/>
              </a:ext>
            </a:extLst>
          </p:cNvPr>
          <p:cNvGrpSpPr/>
          <p:nvPr/>
        </p:nvGrpSpPr>
        <p:grpSpPr>
          <a:xfrm>
            <a:off x="6374356" y="-2303217"/>
            <a:ext cx="7559470" cy="1573375"/>
            <a:chOff x="0" y="0"/>
            <a:chExt cx="1021889" cy="212689"/>
          </a:xfrm>
        </p:grpSpPr>
        <p:sp>
          <p:nvSpPr>
            <p:cNvPr id="59" name="Freeform 6">
              <a:extLst>
                <a:ext uri="{FF2B5EF4-FFF2-40B4-BE49-F238E27FC236}">
                  <a16:creationId xmlns:a16="http://schemas.microsoft.com/office/drawing/2014/main" id="{6E5E1723-EBAB-63A4-50CA-850B11534C1F}"/>
                </a:ext>
              </a:extLst>
            </p:cNvPr>
            <p:cNvSpPr/>
            <p:nvPr/>
          </p:nvSpPr>
          <p:spPr>
            <a:xfrm>
              <a:off x="0" y="0"/>
              <a:ext cx="1021889" cy="212689"/>
            </a:xfrm>
            <a:custGeom>
              <a:avLst/>
              <a:gdLst/>
              <a:ahLst/>
              <a:cxnLst/>
              <a:rect l="l" t="t" r="r" b="b"/>
              <a:pathLst>
                <a:path w="1021889" h="212689">
                  <a:moveTo>
                    <a:pt x="818689" y="0"/>
                  </a:moveTo>
                  <a:lnTo>
                    <a:pt x="0" y="0"/>
                  </a:lnTo>
                  <a:lnTo>
                    <a:pt x="203200" y="212689"/>
                  </a:lnTo>
                  <a:lnTo>
                    <a:pt x="1021889" y="212689"/>
                  </a:lnTo>
                  <a:lnTo>
                    <a:pt x="818689" y="0"/>
                  </a:lnTo>
                  <a:close/>
                </a:path>
              </a:pathLst>
            </a:custGeom>
            <a:solidFill>
              <a:srgbClr val="000000">
                <a:alpha val="0"/>
              </a:srgbClr>
            </a:solidFill>
            <a:ln w="76200" cap="sq">
              <a:solidFill>
                <a:srgbClr val="76ADE5"/>
              </a:solidFill>
              <a:prstDash val="solid"/>
              <a:miter/>
            </a:ln>
          </p:spPr>
        </p:sp>
        <p:sp>
          <p:nvSpPr>
            <p:cNvPr id="60" name="TextBox 7">
              <a:extLst>
                <a:ext uri="{FF2B5EF4-FFF2-40B4-BE49-F238E27FC236}">
                  <a16:creationId xmlns:a16="http://schemas.microsoft.com/office/drawing/2014/main" id="{15D4C046-9EE7-65DC-0193-91AC4363ADD6}"/>
                </a:ext>
              </a:extLst>
            </p:cNvPr>
            <p:cNvSpPr txBox="1"/>
            <p:nvPr/>
          </p:nvSpPr>
          <p:spPr>
            <a:xfrm>
              <a:off x="101600" y="-38100"/>
              <a:ext cx="818689" cy="250789"/>
            </a:xfrm>
            <a:prstGeom prst="rect">
              <a:avLst/>
            </a:prstGeom>
          </p:spPr>
          <p:txBody>
            <a:bodyPr lIns="50800" tIns="50800" rIns="50800" bIns="50800" rtlCol="0" anchor="ctr"/>
            <a:lstStyle/>
            <a:p>
              <a:pPr algn="ctr">
                <a:lnSpc>
                  <a:spcPts val="2659"/>
                </a:lnSpc>
                <a:spcBef>
                  <a:spcPct val="0"/>
                </a:spcBef>
              </a:pPr>
              <a:endParaRPr/>
            </a:p>
          </p:txBody>
        </p:sp>
      </p:grpSp>
      <p:sp>
        <p:nvSpPr>
          <p:cNvPr id="2" name="Freeform 2"/>
          <p:cNvSpPr/>
          <p:nvPr/>
        </p:nvSpPr>
        <p:spPr>
          <a:xfrm rot="-5400000" flipH="1">
            <a:off x="12148198" y="4147198"/>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flipV="1">
            <a:off x="-1443912"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19014" y="8527599"/>
            <a:ext cx="17293580" cy="866600"/>
            <a:chOff x="0" y="0"/>
            <a:chExt cx="4244348" cy="212689"/>
          </a:xfrm>
        </p:grpSpPr>
        <p:sp>
          <p:nvSpPr>
            <p:cNvPr id="5" name="Freeform 5"/>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6" name="TextBox 6"/>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1190625"/>
            <a:ext cx="10138178" cy="1209675"/>
          </a:xfrm>
          <a:prstGeom prst="rect">
            <a:avLst/>
          </a:prstGeom>
        </p:spPr>
        <p:txBody>
          <a:bodyPr lIns="0" tIns="0" rIns="0" bIns="0" rtlCol="0" anchor="t">
            <a:spAutoFit/>
          </a:bodyPr>
          <a:lstStyle/>
          <a:p>
            <a:pPr algn="l">
              <a:lnSpc>
                <a:spcPts val="9000"/>
              </a:lnSpc>
            </a:pPr>
            <a:r>
              <a:rPr lang="vi-VN" sz="9000" dirty="0">
                <a:solidFill>
                  <a:srgbClr val="5E50A0"/>
                </a:solidFill>
                <a:latin typeface="Anton"/>
                <a:ea typeface="Anton"/>
                <a:cs typeface="Anton"/>
                <a:sym typeface="Anton"/>
              </a:rPr>
              <a:t>Mục Lục</a:t>
            </a:r>
            <a:endParaRPr lang="en-US" sz="9000" dirty="0">
              <a:solidFill>
                <a:srgbClr val="794897"/>
              </a:solidFill>
              <a:latin typeface="Anton"/>
              <a:ea typeface="Anton"/>
              <a:cs typeface="Anton"/>
              <a:sym typeface="Anton"/>
            </a:endParaRPr>
          </a:p>
        </p:txBody>
      </p:sp>
      <p:sp>
        <p:nvSpPr>
          <p:cNvPr id="9" name="TextBox 9"/>
          <p:cNvSpPr txBox="1"/>
          <p:nvPr/>
        </p:nvSpPr>
        <p:spPr>
          <a:xfrm>
            <a:off x="1028700" y="3276407"/>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01</a:t>
            </a:r>
          </a:p>
        </p:txBody>
      </p:sp>
      <p:sp>
        <p:nvSpPr>
          <p:cNvPr id="10" name="TextBox 10"/>
          <p:cNvSpPr txBox="1"/>
          <p:nvPr/>
        </p:nvSpPr>
        <p:spPr>
          <a:xfrm>
            <a:off x="8395546" y="3276407"/>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04</a:t>
            </a:r>
          </a:p>
        </p:txBody>
      </p:sp>
      <p:sp>
        <p:nvSpPr>
          <p:cNvPr id="11" name="TextBox 11"/>
          <p:cNvSpPr txBox="1"/>
          <p:nvPr/>
        </p:nvSpPr>
        <p:spPr>
          <a:xfrm>
            <a:off x="1028700" y="4943475"/>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02</a:t>
            </a:r>
          </a:p>
        </p:txBody>
      </p:sp>
      <p:sp>
        <p:nvSpPr>
          <p:cNvPr id="12" name="TextBox 12"/>
          <p:cNvSpPr txBox="1"/>
          <p:nvPr/>
        </p:nvSpPr>
        <p:spPr>
          <a:xfrm>
            <a:off x="8395546" y="4943475"/>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05</a:t>
            </a:r>
          </a:p>
        </p:txBody>
      </p:sp>
      <p:sp>
        <p:nvSpPr>
          <p:cNvPr id="13" name="TextBox 13"/>
          <p:cNvSpPr txBox="1"/>
          <p:nvPr/>
        </p:nvSpPr>
        <p:spPr>
          <a:xfrm>
            <a:off x="2278761" y="3259898"/>
            <a:ext cx="3819028" cy="923330"/>
          </a:xfrm>
          <a:prstGeom prst="rect">
            <a:avLst/>
          </a:prstGeom>
        </p:spPr>
        <p:txBody>
          <a:bodyPr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MỤC TIÊU VÀ </a:t>
            </a:r>
          </a:p>
          <a:p>
            <a:pPr algn="l">
              <a:lnSpc>
                <a:spcPts val="3600"/>
              </a:lnSpc>
            </a:pPr>
            <a:r>
              <a:rPr lang="vi-VN" sz="3000" b="1" dirty="0">
                <a:solidFill>
                  <a:srgbClr val="2C1F36"/>
                </a:solidFill>
                <a:latin typeface="Open Sans Bold"/>
                <a:ea typeface="Open Sans Bold"/>
                <a:cs typeface="Open Sans Bold"/>
                <a:sym typeface="Open Sans Bold"/>
              </a:rPr>
              <a:t>PHẠM VI</a:t>
            </a:r>
          </a:p>
        </p:txBody>
      </p:sp>
      <p:sp>
        <p:nvSpPr>
          <p:cNvPr id="14" name="TextBox 14"/>
          <p:cNvSpPr txBox="1"/>
          <p:nvPr/>
        </p:nvSpPr>
        <p:spPr>
          <a:xfrm>
            <a:off x="9660513" y="3259898"/>
            <a:ext cx="3806733" cy="923330"/>
          </a:xfrm>
          <a:prstGeom prst="rect">
            <a:avLst/>
          </a:prstGeom>
        </p:spPr>
        <p:txBody>
          <a:bodyPr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KIẾN TRÚC HỆ THỐNG</a:t>
            </a:r>
            <a:endParaRPr lang="en-US" sz="3000" b="1" dirty="0">
              <a:solidFill>
                <a:srgbClr val="2C1F36"/>
              </a:solidFill>
              <a:latin typeface="Open Sans Bold"/>
              <a:ea typeface="Open Sans Bold"/>
              <a:cs typeface="Open Sans Bold"/>
              <a:sym typeface="Open Sans Bold"/>
            </a:endParaRPr>
          </a:p>
        </p:txBody>
      </p:sp>
      <p:sp>
        <p:nvSpPr>
          <p:cNvPr id="15" name="TextBox 15"/>
          <p:cNvSpPr txBox="1"/>
          <p:nvPr/>
        </p:nvSpPr>
        <p:spPr>
          <a:xfrm>
            <a:off x="2278761" y="4883434"/>
            <a:ext cx="4956789" cy="923330"/>
          </a:xfrm>
          <a:prstGeom prst="rect">
            <a:avLst/>
          </a:prstGeom>
        </p:spPr>
        <p:txBody>
          <a:bodyPr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MÔ HÌNH PHÁT TRIỂN</a:t>
            </a:r>
          </a:p>
          <a:p>
            <a:pPr algn="l">
              <a:lnSpc>
                <a:spcPts val="3600"/>
              </a:lnSpc>
            </a:pPr>
            <a:r>
              <a:rPr lang="vi-VN" sz="3000" b="1" dirty="0">
                <a:solidFill>
                  <a:srgbClr val="2C1F36"/>
                </a:solidFill>
                <a:latin typeface="Open Sans Bold"/>
                <a:ea typeface="Open Sans Bold"/>
                <a:cs typeface="Open Sans Bold"/>
                <a:sym typeface="Open Sans Bold"/>
              </a:rPr>
              <a:t>PHẦN MỀM</a:t>
            </a:r>
            <a:endParaRPr lang="en-US" sz="3000" b="1" dirty="0">
              <a:solidFill>
                <a:srgbClr val="2C1F36"/>
              </a:solidFill>
              <a:latin typeface="Open Sans Bold"/>
              <a:ea typeface="Open Sans Bold"/>
              <a:cs typeface="Open Sans Bold"/>
              <a:sym typeface="Open Sans Bold"/>
            </a:endParaRPr>
          </a:p>
        </p:txBody>
      </p:sp>
      <p:sp>
        <p:nvSpPr>
          <p:cNvPr id="16" name="TextBox 16"/>
          <p:cNvSpPr txBox="1"/>
          <p:nvPr/>
        </p:nvSpPr>
        <p:spPr>
          <a:xfrm>
            <a:off x="9660513" y="4883434"/>
            <a:ext cx="5897616" cy="461665"/>
          </a:xfrm>
          <a:prstGeom prst="rect">
            <a:avLst/>
          </a:prstGeom>
        </p:spPr>
        <p:txBody>
          <a:bodyPr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PHÂN TÍCH BIỂU ĐỒ</a:t>
            </a:r>
            <a:endParaRPr lang="en-US" sz="3000" b="1" dirty="0">
              <a:solidFill>
                <a:srgbClr val="2C1F36"/>
              </a:solidFill>
              <a:latin typeface="Open Sans Bold"/>
              <a:ea typeface="Open Sans Bold"/>
              <a:cs typeface="Open Sans Bold"/>
              <a:sym typeface="Open Sans Bold"/>
            </a:endParaRPr>
          </a:p>
        </p:txBody>
      </p:sp>
      <p:sp>
        <p:nvSpPr>
          <p:cNvPr id="17" name="TextBox 17"/>
          <p:cNvSpPr txBox="1"/>
          <p:nvPr/>
        </p:nvSpPr>
        <p:spPr>
          <a:xfrm>
            <a:off x="1028700" y="6610543"/>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03</a:t>
            </a:r>
          </a:p>
        </p:txBody>
      </p:sp>
      <p:sp>
        <p:nvSpPr>
          <p:cNvPr id="18" name="TextBox 18"/>
          <p:cNvSpPr txBox="1"/>
          <p:nvPr/>
        </p:nvSpPr>
        <p:spPr>
          <a:xfrm>
            <a:off x="8395546" y="6610543"/>
            <a:ext cx="1758545" cy="1024256"/>
          </a:xfrm>
          <a:prstGeom prst="rect">
            <a:avLst/>
          </a:prstGeom>
        </p:spPr>
        <p:txBody>
          <a:bodyPr lIns="0" tIns="0" rIns="0" bIns="0" rtlCol="0" anchor="t">
            <a:spAutoFit/>
          </a:bodyPr>
          <a:lstStyle/>
          <a:p>
            <a:pPr algn="l">
              <a:lnSpc>
                <a:spcPts val="7700"/>
              </a:lnSpc>
            </a:pPr>
            <a:r>
              <a:rPr lang="en-US" sz="7700">
                <a:solidFill>
                  <a:srgbClr val="76ADE5"/>
                </a:solidFill>
                <a:latin typeface="Anton"/>
                <a:ea typeface="Anton"/>
                <a:cs typeface="Anton"/>
                <a:sym typeface="Anton"/>
              </a:rPr>
              <a:t>06</a:t>
            </a:r>
          </a:p>
        </p:txBody>
      </p:sp>
      <p:sp>
        <p:nvSpPr>
          <p:cNvPr id="19" name="TextBox 19"/>
          <p:cNvSpPr txBox="1"/>
          <p:nvPr/>
        </p:nvSpPr>
        <p:spPr>
          <a:xfrm>
            <a:off x="2278761" y="6506970"/>
            <a:ext cx="4956789" cy="923330"/>
          </a:xfrm>
          <a:prstGeom prst="rect">
            <a:avLst/>
          </a:prstGeom>
        </p:spPr>
        <p:txBody>
          <a:bodyPr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YÊU CẦU CHỨC NĂNG VÀ</a:t>
            </a:r>
          </a:p>
          <a:p>
            <a:pPr algn="l">
              <a:lnSpc>
                <a:spcPts val="3600"/>
              </a:lnSpc>
            </a:pPr>
            <a:r>
              <a:rPr lang="vi-VN" sz="3000" b="1" dirty="0">
                <a:solidFill>
                  <a:srgbClr val="2C1F36"/>
                </a:solidFill>
                <a:latin typeface="Open Sans Bold"/>
                <a:ea typeface="Open Sans Bold"/>
                <a:cs typeface="Open Sans Bold"/>
                <a:sym typeface="Open Sans Bold"/>
              </a:rPr>
              <a:t>PHI CHỨC NĂNG</a:t>
            </a:r>
            <a:endParaRPr lang="en-US" sz="3000" b="1" dirty="0">
              <a:solidFill>
                <a:srgbClr val="2C1F36"/>
              </a:solidFill>
              <a:latin typeface="Open Sans Bold"/>
              <a:ea typeface="Open Sans Bold"/>
              <a:cs typeface="Open Sans Bold"/>
              <a:sym typeface="Open Sans Bold"/>
            </a:endParaRPr>
          </a:p>
        </p:txBody>
      </p:sp>
      <p:sp>
        <p:nvSpPr>
          <p:cNvPr id="20" name="TextBox 20"/>
          <p:cNvSpPr txBox="1"/>
          <p:nvPr/>
        </p:nvSpPr>
        <p:spPr>
          <a:xfrm>
            <a:off x="9660512" y="6506970"/>
            <a:ext cx="5427087" cy="923330"/>
          </a:xfrm>
          <a:prstGeom prst="rect">
            <a:avLst/>
          </a:prstGeom>
        </p:spPr>
        <p:txBody>
          <a:bodyPr wrap="square" lIns="0" tIns="0" rIns="0" bIns="0" rtlCol="0" anchor="t">
            <a:spAutoFit/>
          </a:bodyPr>
          <a:lstStyle/>
          <a:p>
            <a:pPr algn="l">
              <a:lnSpc>
                <a:spcPts val="3600"/>
              </a:lnSpc>
            </a:pPr>
            <a:r>
              <a:rPr lang="vi-VN" sz="3000" b="1" dirty="0">
                <a:solidFill>
                  <a:srgbClr val="2C1F36"/>
                </a:solidFill>
                <a:latin typeface="Open Sans Bold"/>
                <a:ea typeface="Open Sans Bold"/>
                <a:cs typeface="Open Sans Bold"/>
                <a:sym typeface="Open Sans Bold"/>
              </a:rPr>
              <a:t>HÀNH TRÌNH &amp; </a:t>
            </a:r>
          </a:p>
          <a:p>
            <a:pPr algn="l">
              <a:lnSpc>
                <a:spcPts val="3600"/>
              </a:lnSpc>
            </a:pPr>
            <a:r>
              <a:rPr lang="vi-VN" sz="3000" b="1" dirty="0">
                <a:solidFill>
                  <a:srgbClr val="2C1F36"/>
                </a:solidFill>
                <a:latin typeface="Open Sans Bold"/>
                <a:ea typeface="Open Sans Bold"/>
                <a:cs typeface="Open Sans Bold"/>
                <a:sym typeface="Open Sans Bold"/>
              </a:rPr>
              <a:t>TƯƠNG LAI CỦA HỆ THỐNG</a:t>
            </a:r>
            <a:endParaRPr lang="en-US" sz="3000" b="1" dirty="0">
              <a:solidFill>
                <a:srgbClr val="2C1F36"/>
              </a:solidFill>
              <a:latin typeface="Open Sans Bold"/>
              <a:ea typeface="Open Sans Bold"/>
              <a:cs typeface="Open Sans Bold"/>
              <a:sym typeface="Open Sans Bold"/>
            </a:endParaRPr>
          </a:p>
        </p:txBody>
      </p:sp>
      <p:sp>
        <p:nvSpPr>
          <p:cNvPr id="52" name="Freeform 12">
            <a:extLst>
              <a:ext uri="{FF2B5EF4-FFF2-40B4-BE49-F238E27FC236}">
                <a16:creationId xmlns:a16="http://schemas.microsoft.com/office/drawing/2014/main" id="{44BCF5B0-6C89-654A-120A-0E240F9349A8}"/>
              </a:ext>
            </a:extLst>
          </p:cNvPr>
          <p:cNvSpPr/>
          <p:nvPr/>
        </p:nvSpPr>
        <p:spPr>
          <a:xfrm>
            <a:off x="13774913" y="1414644"/>
            <a:ext cx="1934312" cy="761636"/>
          </a:xfrm>
          <a:custGeom>
            <a:avLst/>
            <a:gdLst/>
            <a:ahLst/>
            <a:cxnLst/>
            <a:rect l="l" t="t" r="r" b="b"/>
            <a:pathLst>
              <a:path w="1934312" h="761636">
                <a:moveTo>
                  <a:pt x="0" y="0"/>
                </a:moveTo>
                <a:lnTo>
                  <a:pt x="1934313" y="0"/>
                </a:lnTo>
                <a:lnTo>
                  <a:pt x="1934313" y="761635"/>
                </a:lnTo>
                <a:lnTo>
                  <a:pt x="0" y="7616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6" name="Freeform 10">
            <a:extLst>
              <a:ext uri="{FF2B5EF4-FFF2-40B4-BE49-F238E27FC236}">
                <a16:creationId xmlns:a16="http://schemas.microsoft.com/office/drawing/2014/main" id="{C0D0EDFD-9D9E-4F81-505D-231E0045562C}"/>
              </a:ext>
            </a:extLst>
          </p:cNvPr>
          <p:cNvSpPr/>
          <p:nvPr/>
        </p:nvSpPr>
        <p:spPr>
          <a:xfrm rot="-5400000">
            <a:off x="12148198" y="-6659934"/>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7" name="Group 2">
            <a:extLst>
              <a:ext uri="{FF2B5EF4-FFF2-40B4-BE49-F238E27FC236}">
                <a16:creationId xmlns:a16="http://schemas.microsoft.com/office/drawing/2014/main" id="{FD4CDBC8-6CD3-3C70-5350-AA5BBECC65C0}"/>
              </a:ext>
            </a:extLst>
          </p:cNvPr>
          <p:cNvGrpSpPr/>
          <p:nvPr/>
        </p:nvGrpSpPr>
        <p:grpSpPr>
          <a:xfrm>
            <a:off x="-6386593" y="7820824"/>
            <a:ext cx="6012725" cy="1573375"/>
            <a:chOff x="0" y="0"/>
            <a:chExt cx="812800" cy="212689"/>
          </a:xfrm>
        </p:grpSpPr>
        <p:sp>
          <p:nvSpPr>
            <p:cNvPr id="61" name="Freeform 3">
              <a:extLst>
                <a:ext uri="{FF2B5EF4-FFF2-40B4-BE49-F238E27FC236}">
                  <a16:creationId xmlns:a16="http://schemas.microsoft.com/office/drawing/2014/main" id="{3C20D504-F32C-7D26-DBC4-01B4A2DB61B9}"/>
                </a:ext>
              </a:extLst>
            </p:cNvPr>
            <p:cNvSpPr/>
            <p:nvPr/>
          </p:nvSpPr>
          <p:spPr>
            <a:xfrm>
              <a:off x="0" y="0"/>
              <a:ext cx="812800" cy="212689"/>
            </a:xfrm>
            <a:custGeom>
              <a:avLst/>
              <a:gdLst/>
              <a:ahLst/>
              <a:cxnLst/>
              <a:rect l="l" t="t" r="r" b="b"/>
              <a:pathLst>
                <a:path w="812800" h="212689">
                  <a:moveTo>
                    <a:pt x="609600" y="0"/>
                  </a:moveTo>
                  <a:lnTo>
                    <a:pt x="0" y="0"/>
                  </a:lnTo>
                  <a:lnTo>
                    <a:pt x="203200" y="212689"/>
                  </a:lnTo>
                  <a:lnTo>
                    <a:pt x="812800" y="212689"/>
                  </a:lnTo>
                  <a:lnTo>
                    <a:pt x="609600" y="0"/>
                  </a:lnTo>
                  <a:close/>
                </a:path>
              </a:pathLst>
            </a:custGeom>
            <a:solidFill>
              <a:srgbClr val="000000">
                <a:alpha val="0"/>
              </a:srgbClr>
            </a:solidFill>
            <a:ln w="76200" cap="sq">
              <a:solidFill>
                <a:srgbClr val="76ADE5"/>
              </a:solidFill>
              <a:prstDash val="solid"/>
              <a:miter/>
            </a:ln>
          </p:spPr>
        </p:sp>
        <p:sp>
          <p:nvSpPr>
            <p:cNvPr id="62" name="TextBox 4">
              <a:extLst>
                <a:ext uri="{FF2B5EF4-FFF2-40B4-BE49-F238E27FC236}">
                  <a16:creationId xmlns:a16="http://schemas.microsoft.com/office/drawing/2014/main" id="{7C9B9AC1-5149-EEE4-D63C-55570D4AA21F}"/>
                </a:ext>
              </a:extLst>
            </p:cNvPr>
            <p:cNvSpPr txBox="1"/>
            <p:nvPr/>
          </p:nvSpPr>
          <p:spPr>
            <a:xfrm>
              <a:off x="101600" y="-38100"/>
              <a:ext cx="609600"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63" name="Group 16">
            <a:extLst>
              <a:ext uri="{FF2B5EF4-FFF2-40B4-BE49-F238E27FC236}">
                <a16:creationId xmlns:a16="http://schemas.microsoft.com/office/drawing/2014/main" id="{C858574D-25B1-27B9-7A2C-BC1233D77017}"/>
              </a:ext>
            </a:extLst>
          </p:cNvPr>
          <p:cNvGrpSpPr/>
          <p:nvPr/>
        </p:nvGrpSpPr>
        <p:grpSpPr>
          <a:xfrm>
            <a:off x="-4241303" y="8205543"/>
            <a:ext cx="1475840" cy="803935"/>
            <a:chOff x="0" y="0"/>
            <a:chExt cx="388699" cy="211736"/>
          </a:xfrm>
        </p:grpSpPr>
        <p:sp>
          <p:nvSpPr>
            <p:cNvPr id="64" name="Freeform 17">
              <a:extLst>
                <a:ext uri="{FF2B5EF4-FFF2-40B4-BE49-F238E27FC236}">
                  <a16:creationId xmlns:a16="http://schemas.microsoft.com/office/drawing/2014/main" id="{FE747680-EB36-12DF-9FD9-EB3EABC133B5}"/>
                </a:ext>
              </a:extLst>
            </p:cNvPr>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65" name="TextBox 18">
              <a:extLst>
                <a:ext uri="{FF2B5EF4-FFF2-40B4-BE49-F238E27FC236}">
                  <a16:creationId xmlns:a16="http://schemas.microsoft.com/office/drawing/2014/main" id="{F5DB618A-7BA2-9F22-6F15-C418CDF8DE2C}"/>
                </a:ext>
              </a:extLst>
            </p:cNvPr>
            <p:cNvSpPr txBox="1"/>
            <p:nvPr/>
          </p:nvSpPr>
          <p:spPr>
            <a:xfrm>
              <a:off x="0" y="-38100"/>
              <a:ext cx="388699" cy="249836"/>
            </a:xfrm>
            <a:prstGeom prst="rect">
              <a:avLst/>
            </a:prstGeom>
          </p:spPr>
          <p:txBody>
            <a:bodyPr lIns="50800" tIns="50800" rIns="50800" bIns="50800" rtlCol="0" anchor="ctr"/>
            <a:lstStyle/>
            <a:p>
              <a:pPr algn="ctr">
                <a:lnSpc>
                  <a:spcPts val="2659"/>
                </a:lnSpc>
              </a:pPr>
              <a:endParaRPr dirty="0"/>
            </a:p>
          </p:txBody>
        </p:sp>
      </p:grpSp>
      <p:sp>
        <p:nvSpPr>
          <p:cNvPr id="80" name="Freeform 16">
            <a:extLst>
              <a:ext uri="{FF2B5EF4-FFF2-40B4-BE49-F238E27FC236}">
                <a16:creationId xmlns:a16="http://schemas.microsoft.com/office/drawing/2014/main" id="{472746C4-45FC-9D10-9178-A88EF61C5E2A}"/>
              </a:ext>
            </a:extLst>
          </p:cNvPr>
          <p:cNvSpPr/>
          <p:nvPr/>
        </p:nvSpPr>
        <p:spPr>
          <a:xfrm>
            <a:off x="5901353" y="-1456813"/>
            <a:ext cx="1016437" cy="1016437"/>
          </a:xfrm>
          <a:custGeom>
            <a:avLst/>
            <a:gdLst/>
            <a:ahLst/>
            <a:cxnLst/>
            <a:rect l="l" t="t" r="r" b="b"/>
            <a:pathLst>
              <a:path w="1016437" h="1016437">
                <a:moveTo>
                  <a:pt x="0" y="0"/>
                </a:moveTo>
                <a:lnTo>
                  <a:pt x="1016437" y="0"/>
                </a:lnTo>
                <a:lnTo>
                  <a:pt x="1016437" y="1016437"/>
                </a:lnTo>
                <a:lnTo>
                  <a:pt x="0" y="10164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29F995E9-1A42-ADB7-C1B6-0B943CCA0028}"/>
            </a:ext>
          </a:extLst>
        </p:cNvPr>
        <p:cNvGrpSpPr/>
        <p:nvPr/>
      </p:nvGrpSpPr>
      <p:grpSpPr>
        <a:xfrm>
          <a:off x="0" y="0"/>
          <a:ext cx="0" cy="0"/>
          <a:chOff x="0" y="0"/>
          <a:chExt cx="0" cy="0"/>
        </a:xfrm>
      </p:grpSpPr>
      <p:sp>
        <p:nvSpPr>
          <p:cNvPr id="27" name="Freeform 6">
            <a:extLst>
              <a:ext uri="{FF2B5EF4-FFF2-40B4-BE49-F238E27FC236}">
                <a16:creationId xmlns:a16="http://schemas.microsoft.com/office/drawing/2014/main" id="{68D6AAD4-95C7-9328-4836-8E9EE52996F7}"/>
              </a:ext>
            </a:extLst>
          </p:cNvPr>
          <p:cNvSpPr/>
          <p:nvPr/>
        </p:nvSpPr>
        <p:spPr>
          <a:xfrm>
            <a:off x="17798038" y="397403"/>
            <a:ext cx="6509157" cy="6320870"/>
          </a:xfrm>
          <a:custGeom>
            <a:avLst/>
            <a:gdLst/>
            <a:ahLst/>
            <a:cxnLst/>
            <a:rect l="l" t="t" r="r" b="b"/>
            <a:pathLst>
              <a:path w="789702" h="789702">
                <a:moveTo>
                  <a:pt x="420646" y="14246"/>
                </a:moveTo>
                <a:lnTo>
                  <a:pt x="775456" y="369056"/>
                </a:lnTo>
                <a:cubicBezTo>
                  <a:pt x="789702" y="383302"/>
                  <a:pt x="789702" y="406400"/>
                  <a:pt x="775456" y="420646"/>
                </a:cubicBezTo>
                <a:lnTo>
                  <a:pt x="420646" y="775456"/>
                </a:lnTo>
                <a:cubicBezTo>
                  <a:pt x="406400" y="789702"/>
                  <a:pt x="383302" y="789702"/>
                  <a:pt x="369056" y="775456"/>
                </a:cubicBezTo>
                <a:lnTo>
                  <a:pt x="14246" y="420646"/>
                </a:lnTo>
                <a:cubicBezTo>
                  <a:pt x="0" y="406400"/>
                  <a:pt x="0" y="383302"/>
                  <a:pt x="14246" y="369056"/>
                </a:cubicBezTo>
                <a:lnTo>
                  <a:pt x="369056" y="14246"/>
                </a:lnTo>
                <a:cubicBezTo>
                  <a:pt x="383302" y="0"/>
                  <a:pt x="406400" y="0"/>
                  <a:pt x="420646" y="14246"/>
                </a:cubicBezTo>
                <a:close/>
              </a:path>
            </a:pathLst>
          </a:custGeom>
          <a:blipFill>
            <a:blip r:embed="rId2"/>
            <a:stretch>
              <a:fillRect l="-25046" r="-25046"/>
            </a:stretch>
          </a:blipFill>
          <a:ln w="171450" cap="rnd">
            <a:solidFill>
              <a:schemeClr val="accent4">
                <a:lumMod val="75000"/>
              </a:schemeClr>
            </a:solidFill>
            <a:prstDash val="solid"/>
            <a:round/>
          </a:ln>
        </p:spPr>
        <p:txBody>
          <a:bodyPr/>
          <a:lstStyle/>
          <a:p>
            <a:endParaRPr lang="en-US" dirty="0"/>
          </a:p>
        </p:txBody>
      </p:sp>
      <p:sp>
        <p:nvSpPr>
          <p:cNvPr id="12" name="Freeform 16">
            <a:extLst>
              <a:ext uri="{FF2B5EF4-FFF2-40B4-BE49-F238E27FC236}">
                <a16:creationId xmlns:a16="http://schemas.microsoft.com/office/drawing/2014/main" id="{F8708B69-DE1D-4A6B-13F4-9C409C3C69D0}"/>
              </a:ext>
            </a:extLst>
          </p:cNvPr>
          <p:cNvSpPr/>
          <p:nvPr/>
        </p:nvSpPr>
        <p:spPr>
          <a:xfrm>
            <a:off x="6422411" y="2167811"/>
            <a:ext cx="1016437" cy="1016437"/>
          </a:xfrm>
          <a:custGeom>
            <a:avLst/>
            <a:gdLst/>
            <a:ahLst/>
            <a:cxnLst/>
            <a:rect l="l" t="t" r="r" b="b"/>
            <a:pathLst>
              <a:path w="1016437" h="1016437">
                <a:moveTo>
                  <a:pt x="0" y="0"/>
                </a:moveTo>
                <a:lnTo>
                  <a:pt x="1016437" y="0"/>
                </a:lnTo>
                <a:lnTo>
                  <a:pt x="1016437" y="1016437"/>
                </a:lnTo>
                <a:lnTo>
                  <a:pt x="0" y="10164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 name="Group 2">
            <a:extLst>
              <a:ext uri="{FF2B5EF4-FFF2-40B4-BE49-F238E27FC236}">
                <a16:creationId xmlns:a16="http://schemas.microsoft.com/office/drawing/2014/main" id="{638682F2-16E9-D73F-E752-377F8FE8C7F9}"/>
              </a:ext>
            </a:extLst>
          </p:cNvPr>
          <p:cNvGrpSpPr/>
          <p:nvPr/>
        </p:nvGrpSpPr>
        <p:grpSpPr>
          <a:xfrm>
            <a:off x="-921395" y="6293556"/>
            <a:ext cx="20976790" cy="3192099"/>
            <a:chOff x="0" y="0"/>
            <a:chExt cx="5524751" cy="840717"/>
          </a:xfrm>
        </p:grpSpPr>
        <p:sp>
          <p:nvSpPr>
            <p:cNvPr id="3" name="Freeform 3">
              <a:extLst>
                <a:ext uri="{FF2B5EF4-FFF2-40B4-BE49-F238E27FC236}">
                  <a16:creationId xmlns:a16="http://schemas.microsoft.com/office/drawing/2014/main" id="{0709CEFE-F852-714F-B6AE-8EFF60E822C4}"/>
                </a:ext>
              </a:extLst>
            </p:cNvPr>
            <p:cNvSpPr/>
            <p:nvPr/>
          </p:nvSpPr>
          <p:spPr>
            <a:xfrm>
              <a:off x="0" y="0"/>
              <a:ext cx="5524751" cy="840717"/>
            </a:xfrm>
            <a:custGeom>
              <a:avLst/>
              <a:gdLst/>
              <a:ahLst/>
              <a:cxnLst/>
              <a:rect l="l" t="t" r="r" b="b"/>
              <a:pathLst>
                <a:path w="5524751" h="840717">
                  <a:moveTo>
                    <a:pt x="0" y="0"/>
                  </a:moveTo>
                  <a:lnTo>
                    <a:pt x="5524751" y="0"/>
                  </a:lnTo>
                  <a:lnTo>
                    <a:pt x="5524751" y="840717"/>
                  </a:lnTo>
                  <a:lnTo>
                    <a:pt x="0" y="840717"/>
                  </a:lnTo>
                  <a:close/>
                </a:path>
              </a:pathLst>
            </a:custGeom>
            <a:solidFill>
              <a:srgbClr val="794897"/>
            </a:solidFill>
          </p:spPr>
        </p:sp>
        <p:sp>
          <p:nvSpPr>
            <p:cNvPr id="4" name="TextBox 4">
              <a:extLst>
                <a:ext uri="{FF2B5EF4-FFF2-40B4-BE49-F238E27FC236}">
                  <a16:creationId xmlns:a16="http://schemas.microsoft.com/office/drawing/2014/main" id="{4E1F98E5-CEF7-2B48-6451-31D282427D29}"/>
                </a:ext>
              </a:extLst>
            </p:cNvPr>
            <p:cNvSpPr txBox="1"/>
            <p:nvPr/>
          </p:nvSpPr>
          <p:spPr>
            <a:xfrm>
              <a:off x="0" y="-38100"/>
              <a:ext cx="5524751" cy="878817"/>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F2AD1618-9FBB-1FA3-1F5F-89B646AABBE8}"/>
              </a:ext>
            </a:extLst>
          </p:cNvPr>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1FC19130-2E41-26A8-6D9F-D43D0FACDE06}"/>
              </a:ext>
            </a:extLst>
          </p:cNvPr>
          <p:cNvSpPr/>
          <p:nvPr/>
        </p:nvSpPr>
        <p:spPr>
          <a:xfrm>
            <a:off x="14080977" y="939003"/>
            <a:ext cx="1934312" cy="761636"/>
          </a:xfrm>
          <a:custGeom>
            <a:avLst/>
            <a:gdLst/>
            <a:ahLst/>
            <a:cxnLst/>
            <a:rect l="l" t="t" r="r" b="b"/>
            <a:pathLst>
              <a:path w="1934312" h="761636">
                <a:moveTo>
                  <a:pt x="0" y="0"/>
                </a:moveTo>
                <a:lnTo>
                  <a:pt x="1934312" y="0"/>
                </a:lnTo>
                <a:lnTo>
                  <a:pt x="1934312" y="761636"/>
                </a:lnTo>
                <a:lnTo>
                  <a:pt x="0" y="761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a:extLst>
              <a:ext uri="{FF2B5EF4-FFF2-40B4-BE49-F238E27FC236}">
                <a16:creationId xmlns:a16="http://schemas.microsoft.com/office/drawing/2014/main" id="{6C44092B-6C3F-0E02-F6C6-3BA7233D0B7F}"/>
              </a:ext>
            </a:extLst>
          </p:cNvPr>
          <p:cNvGrpSpPr/>
          <p:nvPr/>
        </p:nvGrpSpPr>
        <p:grpSpPr>
          <a:xfrm>
            <a:off x="1028700" y="6493566"/>
            <a:ext cx="7611847" cy="2764734"/>
            <a:chOff x="0" y="0"/>
            <a:chExt cx="1179274" cy="428330"/>
          </a:xfrm>
        </p:grpSpPr>
        <p:sp>
          <p:nvSpPr>
            <p:cNvPr id="8" name="Freeform 8">
              <a:extLst>
                <a:ext uri="{FF2B5EF4-FFF2-40B4-BE49-F238E27FC236}">
                  <a16:creationId xmlns:a16="http://schemas.microsoft.com/office/drawing/2014/main" id="{BF3E0E1B-2971-1C69-0495-5712703B9794}"/>
                </a:ext>
              </a:extLst>
            </p:cNvPr>
            <p:cNvSpPr/>
            <p:nvPr/>
          </p:nvSpPr>
          <p:spPr>
            <a:xfrm rot="6000">
              <a:off x="-373" y="-1029"/>
              <a:ext cx="1180020" cy="430387"/>
            </a:xfrm>
            <a:custGeom>
              <a:avLst/>
              <a:gdLst/>
              <a:ahLst/>
              <a:cxnLst/>
              <a:rect l="l" t="t" r="r" b="b"/>
              <a:pathLst>
                <a:path w="1180020" h="430387">
                  <a:moveTo>
                    <a:pt x="0" y="2058"/>
                  </a:moveTo>
                  <a:lnTo>
                    <a:pt x="1179273" y="0"/>
                  </a:lnTo>
                  <a:lnTo>
                    <a:pt x="1180020" y="428329"/>
                  </a:lnTo>
                  <a:lnTo>
                    <a:pt x="748" y="430387"/>
                  </a:lnTo>
                  <a:close/>
                </a:path>
              </a:pathLst>
            </a:custGeom>
            <a:blipFill>
              <a:blip r:embed="rId9"/>
              <a:stretch>
                <a:fillRect t="-21099" r="-3058" b="-67510"/>
              </a:stretch>
            </a:blipFill>
          </p:spPr>
        </p:sp>
      </p:grpSp>
      <p:grpSp>
        <p:nvGrpSpPr>
          <p:cNvPr id="9" name="Group 9">
            <a:extLst>
              <a:ext uri="{FF2B5EF4-FFF2-40B4-BE49-F238E27FC236}">
                <a16:creationId xmlns:a16="http://schemas.microsoft.com/office/drawing/2014/main" id="{94DC1B55-420E-A52B-91C7-0927FE51508C}"/>
              </a:ext>
            </a:extLst>
          </p:cNvPr>
          <p:cNvGrpSpPr/>
          <p:nvPr/>
        </p:nvGrpSpPr>
        <p:grpSpPr>
          <a:xfrm>
            <a:off x="9203681" y="6480279"/>
            <a:ext cx="7611847" cy="2764734"/>
            <a:chOff x="0" y="0"/>
            <a:chExt cx="1179274" cy="428330"/>
          </a:xfrm>
        </p:grpSpPr>
        <p:sp>
          <p:nvSpPr>
            <p:cNvPr id="10" name="Freeform 10">
              <a:extLst>
                <a:ext uri="{FF2B5EF4-FFF2-40B4-BE49-F238E27FC236}">
                  <a16:creationId xmlns:a16="http://schemas.microsoft.com/office/drawing/2014/main" id="{AEB9EBD2-C09B-5975-7A3C-22B823337E20}"/>
                </a:ext>
              </a:extLst>
            </p:cNvPr>
            <p:cNvSpPr/>
            <p:nvPr/>
          </p:nvSpPr>
          <p:spPr>
            <a:xfrm>
              <a:off x="0" y="0"/>
              <a:ext cx="1179274" cy="428330"/>
            </a:xfrm>
            <a:custGeom>
              <a:avLst/>
              <a:gdLst/>
              <a:ahLst/>
              <a:cxnLst/>
              <a:rect l="l" t="t" r="r" b="b"/>
              <a:pathLst>
                <a:path w="1179274" h="428330">
                  <a:moveTo>
                    <a:pt x="0" y="0"/>
                  </a:moveTo>
                  <a:lnTo>
                    <a:pt x="1179274" y="0"/>
                  </a:lnTo>
                  <a:lnTo>
                    <a:pt x="1179274" y="428330"/>
                  </a:lnTo>
                  <a:lnTo>
                    <a:pt x="0" y="428330"/>
                  </a:lnTo>
                  <a:close/>
                </a:path>
              </a:pathLst>
            </a:custGeom>
            <a:blipFill>
              <a:blip r:embed="rId10"/>
              <a:stretch>
                <a:fillRect t="-27433" b="-27433"/>
              </a:stretch>
            </a:blipFill>
          </p:spPr>
        </p:sp>
      </p:grpSp>
      <p:sp>
        <p:nvSpPr>
          <p:cNvPr id="11" name="TextBox 11">
            <a:extLst>
              <a:ext uri="{FF2B5EF4-FFF2-40B4-BE49-F238E27FC236}">
                <a16:creationId xmlns:a16="http://schemas.microsoft.com/office/drawing/2014/main" id="{C18A24A4-8749-5073-F996-7E4E4EFD63C7}"/>
              </a:ext>
            </a:extLst>
          </p:cNvPr>
          <p:cNvSpPr txBox="1"/>
          <p:nvPr/>
        </p:nvSpPr>
        <p:spPr>
          <a:xfrm>
            <a:off x="1524000" y="811212"/>
            <a:ext cx="13263330" cy="1269578"/>
          </a:xfrm>
          <a:prstGeom prst="rect">
            <a:avLst/>
          </a:prstGeom>
        </p:spPr>
        <p:txBody>
          <a:bodyPr lIns="0" tIns="0" rIns="0" bIns="0" rtlCol="0" anchor="t">
            <a:spAutoFit/>
          </a:bodyPr>
          <a:lstStyle/>
          <a:p>
            <a:pPr algn="l">
              <a:lnSpc>
                <a:spcPts val="9900"/>
              </a:lnSpc>
            </a:pPr>
            <a:r>
              <a:rPr lang="vi-VN" sz="9000" dirty="0">
                <a:solidFill>
                  <a:srgbClr val="794897"/>
                </a:solidFill>
                <a:latin typeface="Anton"/>
                <a:ea typeface="Anton"/>
                <a:cs typeface="Anton"/>
                <a:sym typeface="Anton"/>
              </a:rPr>
              <a:t>MỤC TIÊU VÀ PHẠM VI</a:t>
            </a:r>
            <a:endParaRPr lang="en-US" sz="9000" dirty="0">
              <a:solidFill>
                <a:srgbClr val="794897"/>
              </a:solidFill>
              <a:latin typeface="Anton"/>
              <a:ea typeface="Anton"/>
              <a:cs typeface="Anton"/>
              <a:sym typeface="Anton"/>
            </a:endParaRPr>
          </a:p>
        </p:txBody>
      </p:sp>
      <p:sp>
        <p:nvSpPr>
          <p:cNvPr id="13" name="TextBox 11">
            <a:extLst>
              <a:ext uri="{FF2B5EF4-FFF2-40B4-BE49-F238E27FC236}">
                <a16:creationId xmlns:a16="http://schemas.microsoft.com/office/drawing/2014/main" id="{1C436684-0EEE-565E-36E4-5C03E35090AD}"/>
              </a:ext>
            </a:extLst>
          </p:cNvPr>
          <p:cNvSpPr txBox="1"/>
          <p:nvPr/>
        </p:nvSpPr>
        <p:spPr>
          <a:xfrm>
            <a:off x="1524000" y="2081083"/>
            <a:ext cx="13263330" cy="1154034"/>
          </a:xfrm>
          <a:prstGeom prst="rect">
            <a:avLst/>
          </a:prstGeom>
        </p:spPr>
        <p:txBody>
          <a:bodyPr lIns="0" tIns="0" rIns="0" bIns="0" rtlCol="0" anchor="t">
            <a:spAutoFit/>
          </a:bodyPr>
          <a:lstStyle/>
          <a:p>
            <a:pPr>
              <a:lnSpc>
                <a:spcPts val="9900"/>
              </a:lnSpc>
            </a:pPr>
            <a:r>
              <a:rPr lang="en-US" sz="6000" dirty="0">
                <a:solidFill>
                  <a:schemeClr val="accent4">
                    <a:lumMod val="50000"/>
                  </a:schemeClr>
                </a:solidFill>
                <a:latin typeface="Anton" pitchFamily="2" charset="0"/>
                <a:ea typeface="Open Sans Bold" panose="020B0806030504020204" charset="0"/>
                <a:cs typeface="Open Sans Bold" panose="020B0806030504020204" charset="0"/>
              </a:rPr>
              <a:t>MỤC TIÊU DỰ ÁN</a:t>
            </a:r>
            <a:endParaRPr lang="en-US" sz="6000" dirty="0">
              <a:solidFill>
                <a:schemeClr val="accent4">
                  <a:lumMod val="50000"/>
                </a:schemeClr>
              </a:solidFill>
              <a:latin typeface="Anton" pitchFamily="2" charset="0"/>
              <a:ea typeface="Open Sans Bold" panose="020B0806030504020204" charset="0"/>
              <a:cs typeface="Open Sans Bold" panose="020B0806030504020204" charset="0"/>
              <a:sym typeface="Anton"/>
            </a:endParaRPr>
          </a:p>
        </p:txBody>
      </p:sp>
      <p:sp>
        <p:nvSpPr>
          <p:cNvPr id="14" name="TextBox 12">
            <a:extLst>
              <a:ext uri="{FF2B5EF4-FFF2-40B4-BE49-F238E27FC236}">
                <a16:creationId xmlns:a16="http://schemas.microsoft.com/office/drawing/2014/main" id="{55524079-0607-6304-D45B-8AAC6EB1EBB3}"/>
              </a:ext>
            </a:extLst>
          </p:cNvPr>
          <p:cNvSpPr txBox="1"/>
          <p:nvPr/>
        </p:nvSpPr>
        <p:spPr>
          <a:xfrm>
            <a:off x="1524000" y="4297553"/>
            <a:ext cx="15980588" cy="1538883"/>
          </a:xfrm>
          <a:prstGeom prst="rect">
            <a:avLst/>
          </a:prstGeom>
        </p:spPr>
        <p:txBody>
          <a:bodyPr lIns="0" tIns="0" rIns="0" bIns="0" rtlCol="0" anchor="t">
            <a:spAutoFit/>
          </a:bodyPr>
          <a:lstStyle/>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Khách hàng tìm kiếm – mua sắm – thanh toán – theo dõi đơn hàng dễ dàng, an toàn và nhanh chóng.</a:t>
            </a:r>
          </a:p>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Quản trị viên quản lý sản phẩm, tồn kho, đơn hàng, khuyến mãi, báo cáo và chăm sóc khách hàng trên một nền tảng tập trung.</a:t>
            </a:r>
          </a:p>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Hệ thống đạt tiêu chí hiệu năng cao – bảo mật tốt – mở rộng linh hoạt – trải nghiệm thân thiện.</a:t>
            </a:r>
          </a:p>
        </p:txBody>
      </p:sp>
      <p:sp>
        <p:nvSpPr>
          <p:cNvPr id="15" name="TextBox 12">
            <a:extLst>
              <a:ext uri="{FF2B5EF4-FFF2-40B4-BE49-F238E27FC236}">
                <a16:creationId xmlns:a16="http://schemas.microsoft.com/office/drawing/2014/main" id="{2A2B6AB9-EA40-1759-5BBC-682FF13E644C}"/>
              </a:ext>
            </a:extLst>
          </p:cNvPr>
          <p:cNvSpPr txBox="1"/>
          <p:nvPr/>
        </p:nvSpPr>
        <p:spPr>
          <a:xfrm>
            <a:off x="1153706" y="3731777"/>
            <a:ext cx="15980588" cy="384721"/>
          </a:xfrm>
          <a:prstGeom prst="rect">
            <a:avLst/>
          </a:prstGeom>
        </p:spPr>
        <p:txBody>
          <a:bodyPr lIns="0" tIns="0" rIns="0" bIns="0" rtlCol="0" anchor="t">
            <a:spAutoFit/>
          </a:bodyPr>
          <a:lstStyle/>
          <a:p>
            <a:r>
              <a:rPr lang="vi-VN" sz="2500" b="1" dirty="0">
                <a:latin typeface="Open Sans" panose="020B0606030504020204" pitchFamily="34" charset="0"/>
                <a:ea typeface="Open Sans" panose="020B0606030504020204" pitchFamily="34" charset="0"/>
                <a:cs typeface="Open Sans" panose="020B0606030504020204" pitchFamily="34" charset="0"/>
              </a:rPr>
              <a:t>Xây dựng hệ thống quản lý cửa hàng thiết bị điện tử trực tuyến giúp:</a:t>
            </a:r>
            <a:endParaRPr lang="vi-VN"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
            <a:extLst>
              <a:ext uri="{FF2B5EF4-FFF2-40B4-BE49-F238E27FC236}">
                <a16:creationId xmlns:a16="http://schemas.microsoft.com/office/drawing/2014/main" id="{CAFB7EFF-14F1-9686-FD16-4FBEF1ADA30B}"/>
              </a:ext>
            </a:extLst>
          </p:cNvPr>
          <p:cNvSpPr/>
          <p:nvPr/>
        </p:nvSpPr>
        <p:spPr>
          <a:xfrm rot="-5400000" flipH="1">
            <a:off x="12148198" y="14954330"/>
            <a:ext cx="10807132" cy="1472472"/>
          </a:xfrm>
          <a:custGeom>
            <a:avLst/>
            <a:gdLst/>
            <a:ahLst/>
            <a:cxnLst/>
            <a:rect l="l" t="t" r="r" b="b"/>
            <a:pathLst>
              <a:path w="10807132" h="1472472">
                <a:moveTo>
                  <a:pt x="10807132" y="0"/>
                </a:moveTo>
                <a:lnTo>
                  <a:pt x="0" y="0"/>
                </a:lnTo>
                <a:lnTo>
                  <a:pt x="0" y="1472472"/>
                </a:lnTo>
                <a:lnTo>
                  <a:pt x="10807132" y="1472472"/>
                </a:lnTo>
                <a:lnTo>
                  <a:pt x="1080713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3">
            <a:extLst>
              <a:ext uri="{FF2B5EF4-FFF2-40B4-BE49-F238E27FC236}">
                <a16:creationId xmlns:a16="http://schemas.microsoft.com/office/drawing/2014/main" id="{A3F05201-C3C9-79C5-6FC8-715272DED9C7}"/>
              </a:ext>
            </a:extLst>
          </p:cNvPr>
          <p:cNvSpPr/>
          <p:nvPr/>
        </p:nvSpPr>
        <p:spPr>
          <a:xfrm rot="-10800000" flipH="1" flipV="1">
            <a:off x="-4221383" y="6172200"/>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8731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sp>
        <p:nvSpPr>
          <p:cNvPr id="45" name="TextBox 4">
            <a:extLst>
              <a:ext uri="{FF2B5EF4-FFF2-40B4-BE49-F238E27FC236}">
                <a16:creationId xmlns:a16="http://schemas.microsoft.com/office/drawing/2014/main" id="{294EC41C-DB60-365F-433A-7866EEEFB657}"/>
              </a:ext>
            </a:extLst>
          </p:cNvPr>
          <p:cNvSpPr txBox="1"/>
          <p:nvPr/>
        </p:nvSpPr>
        <p:spPr>
          <a:xfrm rot="18900000">
            <a:off x="15036840" y="625183"/>
            <a:ext cx="7840228" cy="9036633"/>
          </a:xfrm>
          <a:prstGeom prst="rect">
            <a:avLst/>
          </a:prstGeom>
          <a:solidFill>
            <a:schemeClr val="accent4">
              <a:lumMod val="60000"/>
              <a:lumOff val="40000"/>
            </a:schemeClr>
          </a:solidFill>
        </p:spPr>
        <p:txBody>
          <a:bodyPr lIns="50800" tIns="50800" rIns="50800" bIns="50800" rtlCol="0" anchor="ctr"/>
          <a:lstStyle/>
          <a:p>
            <a:pPr algn="ctr">
              <a:lnSpc>
                <a:spcPts val="2799"/>
              </a:lnSpc>
            </a:pPr>
            <a:endParaRPr/>
          </a:p>
        </p:txBody>
      </p:sp>
      <p:sp>
        <p:nvSpPr>
          <p:cNvPr id="5" name="Freeform 5"/>
          <p:cNvSpPr/>
          <p:nvPr/>
        </p:nvSpPr>
        <p:spPr>
          <a:xfrm rot="-5400000">
            <a:off x="12148198" y="4147198"/>
            <a:ext cx="10807132" cy="1472472"/>
          </a:xfrm>
          <a:custGeom>
            <a:avLst/>
            <a:gdLst/>
            <a:ahLst/>
            <a:cxnLst/>
            <a:rect l="l" t="t" r="r" b="b"/>
            <a:pathLst>
              <a:path w="10807132" h="1472472">
                <a:moveTo>
                  <a:pt x="0" y="0"/>
                </a:moveTo>
                <a:lnTo>
                  <a:pt x="10807132" y="0"/>
                </a:lnTo>
                <a:lnTo>
                  <a:pt x="10807132" y="1472472"/>
                </a:lnTo>
                <a:lnTo>
                  <a:pt x="0" y="1472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524000" y="844313"/>
            <a:ext cx="13263330" cy="1269578"/>
          </a:xfrm>
          <a:prstGeom prst="rect">
            <a:avLst/>
          </a:prstGeom>
        </p:spPr>
        <p:txBody>
          <a:bodyPr lIns="0" tIns="0" rIns="0" bIns="0" rtlCol="0" anchor="t">
            <a:spAutoFit/>
          </a:bodyPr>
          <a:lstStyle/>
          <a:p>
            <a:pPr algn="l">
              <a:lnSpc>
                <a:spcPts val="9900"/>
              </a:lnSpc>
            </a:pPr>
            <a:r>
              <a:rPr lang="vi-VN" sz="9000" dirty="0">
                <a:solidFill>
                  <a:srgbClr val="794897"/>
                </a:solidFill>
                <a:latin typeface="Anton"/>
                <a:ea typeface="Anton"/>
                <a:cs typeface="Anton"/>
                <a:sym typeface="Anton"/>
              </a:rPr>
              <a:t>MỤC TIÊU VÀ PHẠM VI</a:t>
            </a:r>
            <a:endParaRPr lang="en-US" sz="9000" dirty="0">
              <a:solidFill>
                <a:srgbClr val="794897"/>
              </a:solidFill>
              <a:latin typeface="Anton"/>
              <a:ea typeface="Anton"/>
              <a:cs typeface="Anton"/>
              <a:sym typeface="Anton"/>
            </a:endParaRPr>
          </a:p>
        </p:txBody>
      </p:sp>
      <p:sp>
        <p:nvSpPr>
          <p:cNvPr id="13" name="TextBox 11">
            <a:extLst>
              <a:ext uri="{FF2B5EF4-FFF2-40B4-BE49-F238E27FC236}">
                <a16:creationId xmlns:a16="http://schemas.microsoft.com/office/drawing/2014/main" id="{088C346C-5B6C-8A10-65F1-FCF960F24CD5}"/>
              </a:ext>
            </a:extLst>
          </p:cNvPr>
          <p:cNvSpPr txBox="1"/>
          <p:nvPr/>
        </p:nvSpPr>
        <p:spPr>
          <a:xfrm>
            <a:off x="1524000" y="2081083"/>
            <a:ext cx="13263330" cy="1154034"/>
          </a:xfrm>
          <a:prstGeom prst="rect">
            <a:avLst/>
          </a:prstGeom>
        </p:spPr>
        <p:txBody>
          <a:bodyPr lIns="0" tIns="0" rIns="0" bIns="0" rtlCol="0" anchor="t">
            <a:spAutoFit/>
          </a:bodyPr>
          <a:lstStyle/>
          <a:p>
            <a:pPr>
              <a:lnSpc>
                <a:spcPts val="9900"/>
              </a:lnSpc>
            </a:pPr>
            <a:r>
              <a:rPr lang="vi-VN" sz="6000" dirty="0">
                <a:solidFill>
                  <a:schemeClr val="accent4">
                    <a:lumMod val="50000"/>
                  </a:schemeClr>
                </a:solidFill>
                <a:latin typeface="Anton" pitchFamily="2" charset="0"/>
                <a:ea typeface="Open Sans Bold" panose="020B0806030504020204" charset="0"/>
                <a:cs typeface="Open Sans Bold" panose="020B0806030504020204" charset="0"/>
                <a:sym typeface="Anton"/>
              </a:rPr>
              <a:t>PHẠM VI TRIỂN KHAI</a:t>
            </a:r>
            <a:endParaRPr lang="en-US" sz="6000" dirty="0">
              <a:solidFill>
                <a:schemeClr val="accent4">
                  <a:lumMod val="50000"/>
                </a:schemeClr>
              </a:solidFill>
              <a:latin typeface="Anton" pitchFamily="2" charset="0"/>
              <a:ea typeface="Open Sans Bold" panose="020B0806030504020204" charset="0"/>
              <a:cs typeface="Open Sans Bold" panose="020B0806030504020204" charset="0"/>
              <a:sym typeface="Anton"/>
            </a:endParaRPr>
          </a:p>
        </p:txBody>
      </p:sp>
      <p:sp>
        <p:nvSpPr>
          <p:cNvPr id="14" name="TextBox 12">
            <a:extLst>
              <a:ext uri="{FF2B5EF4-FFF2-40B4-BE49-F238E27FC236}">
                <a16:creationId xmlns:a16="http://schemas.microsoft.com/office/drawing/2014/main" id="{295D3DB6-9ADA-99A6-2699-44013B843B7E}"/>
              </a:ext>
            </a:extLst>
          </p:cNvPr>
          <p:cNvSpPr txBox="1"/>
          <p:nvPr/>
        </p:nvSpPr>
        <p:spPr>
          <a:xfrm>
            <a:off x="1524000" y="4297553"/>
            <a:ext cx="5181600" cy="1154162"/>
          </a:xfrm>
          <a:prstGeom prst="rect">
            <a:avLst/>
          </a:prstGeom>
        </p:spPr>
        <p:txBody>
          <a:bodyPr wrap="square" lIns="0" tIns="0" rIns="0" bIns="0" rtlCol="0" anchor="t">
            <a:spAutoFit/>
          </a:bodyPr>
          <a:lstStyle/>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Khách hàng</a:t>
            </a:r>
          </a:p>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Quản trị</a:t>
            </a:r>
          </a:p>
          <a:p>
            <a:pPr marL="342900" indent="-34290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Cổng thanh toán tích hợp</a:t>
            </a:r>
          </a:p>
        </p:txBody>
      </p:sp>
      <p:sp>
        <p:nvSpPr>
          <p:cNvPr id="15" name="TextBox 12">
            <a:extLst>
              <a:ext uri="{FF2B5EF4-FFF2-40B4-BE49-F238E27FC236}">
                <a16:creationId xmlns:a16="http://schemas.microsoft.com/office/drawing/2014/main" id="{46F0979E-2C03-C52B-BE6F-365E532C838C}"/>
              </a:ext>
            </a:extLst>
          </p:cNvPr>
          <p:cNvSpPr txBox="1"/>
          <p:nvPr/>
        </p:nvSpPr>
        <p:spPr>
          <a:xfrm>
            <a:off x="1153706" y="3731777"/>
            <a:ext cx="15980588" cy="384721"/>
          </a:xfrm>
          <a:prstGeom prst="rect">
            <a:avLst/>
          </a:prstGeom>
        </p:spPr>
        <p:txBody>
          <a:bodyPr lIns="0" tIns="0" rIns="0" bIns="0" rtlCol="0" anchor="t">
            <a:spAutoFit/>
          </a:bodyPr>
          <a:lstStyle/>
          <a:p>
            <a:r>
              <a:rPr lang="vi-VN" sz="2500" b="1" dirty="0">
                <a:latin typeface="Open Sans" panose="020B0606030504020204" pitchFamily="34" charset="0"/>
                <a:ea typeface="Open Sans" panose="020B0606030504020204" pitchFamily="34" charset="0"/>
                <a:cs typeface="Open Sans" panose="020B0606030504020204" pitchFamily="34" charset="0"/>
              </a:rPr>
              <a:t>Tác nhân chính:</a:t>
            </a:r>
            <a:endParaRPr lang="vi-VN"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2">
            <a:extLst>
              <a:ext uri="{FF2B5EF4-FFF2-40B4-BE49-F238E27FC236}">
                <a16:creationId xmlns:a16="http://schemas.microsoft.com/office/drawing/2014/main" id="{1D030D65-68C4-B93A-D614-C880ED74222B}"/>
              </a:ext>
            </a:extLst>
          </p:cNvPr>
          <p:cNvSpPr txBox="1"/>
          <p:nvPr/>
        </p:nvSpPr>
        <p:spPr>
          <a:xfrm>
            <a:off x="1153706" y="5632770"/>
            <a:ext cx="15980588" cy="384721"/>
          </a:xfrm>
          <a:prstGeom prst="rect">
            <a:avLst/>
          </a:prstGeom>
        </p:spPr>
        <p:txBody>
          <a:bodyPr lIns="0" tIns="0" rIns="0" bIns="0" rtlCol="0" anchor="t">
            <a:spAutoFit/>
          </a:bodyPr>
          <a:lstStyle/>
          <a:p>
            <a:r>
              <a:rPr lang="vi-VN" sz="2500" b="1" dirty="0">
                <a:latin typeface="Open Sans" panose="020B0606030504020204" pitchFamily="34" charset="0"/>
                <a:ea typeface="Open Sans" panose="020B0606030504020204" pitchFamily="34" charset="0"/>
                <a:cs typeface="Open Sans" panose="020B0606030504020204" pitchFamily="34" charset="0"/>
              </a:rPr>
              <a:t>Chức năng bao gồm:</a:t>
            </a:r>
            <a:endParaRPr lang="vi-VN"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2">
            <a:extLst>
              <a:ext uri="{FF2B5EF4-FFF2-40B4-BE49-F238E27FC236}">
                <a16:creationId xmlns:a16="http://schemas.microsoft.com/office/drawing/2014/main" id="{F4A66759-ABFD-6D4D-0A2B-9A25DC2B1322}"/>
              </a:ext>
            </a:extLst>
          </p:cNvPr>
          <p:cNvSpPr txBox="1"/>
          <p:nvPr/>
        </p:nvSpPr>
        <p:spPr>
          <a:xfrm>
            <a:off x="1524000" y="6147636"/>
            <a:ext cx="9906000" cy="153888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500" i="1" dirty="0" err="1">
                <a:latin typeface="Open Sans" panose="020B0606030504020204" pitchFamily="34" charset="0"/>
                <a:ea typeface="Open Sans" panose="020B0606030504020204" pitchFamily="34" charset="0"/>
                <a:cs typeface="Open Sans" panose="020B0606030504020204" pitchFamily="34" charset="0"/>
              </a:rPr>
              <a:t>Khách</a:t>
            </a:r>
            <a:r>
              <a:rPr lang="en-US" sz="2500" i="1" dirty="0">
                <a:latin typeface="Open Sans" panose="020B0606030504020204" pitchFamily="34" charset="0"/>
                <a:ea typeface="Open Sans" panose="020B0606030504020204" pitchFamily="34" charset="0"/>
                <a:cs typeface="Open Sans" panose="020B0606030504020204" pitchFamily="34" charset="0"/>
              </a:rPr>
              <a:t> </a:t>
            </a:r>
            <a:r>
              <a:rPr lang="en-US" sz="2500" i="1" dirty="0" err="1">
                <a:latin typeface="Open Sans" panose="020B0606030504020204" pitchFamily="34" charset="0"/>
                <a:ea typeface="Open Sans" panose="020B0606030504020204" pitchFamily="34" charset="0"/>
                <a:cs typeface="Open Sans" panose="020B0606030504020204" pitchFamily="34" charset="0"/>
              </a:rPr>
              <a:t>hàng</a:t>
            </a:r>
            <a:r>
              <a:rPr lang="en-US" sz="2500" i="1" dirty="0">
                <a:latin typeface="Open Sans" panose="020B0606030504020204" pitchFamily="34" charset="0"/>
                <a:ea typeface="Open Sans" panose="020B0606030504020204" pitchFamily="34" charset="0"/>
                <a:cs typeface="Open Sans" panose="020B0606030504020204" pitchFamily="34" charset="0"/>
              </a:rPr>
              <a: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ký</a:t>
            </a:r>
            <a:r>
              <a:rPr lang="en-US" sz="2500" dirty="0">
                <a:latin typeface="Open Sans" panose="020B0606030504020204" pitchFamily="34" charset="0"/>
                <a:ea typeface="Open Sans" panose="020B0606030504020204" pitchFamily="34" charset="0"/>
                <a:cs typeface="Open Sans" panose="020B0606030504020204" pitchFamily="34" charset="0"/>
              </a:rPr>
              <a:t>/</a:t>
            </a:r>
            <a:r>
              <a:rPr lang="en-US" sz="2500" dirty="0" err="1">
                <a:latin typeface="Open Sans" panose="020B0606030504020204" pitchFamily="34" charset="0"/>
                <a:ea typeface="Open Sans" panose="020B0606030504020204" pitchFamily="34" charset="0"/>
                <a:cs typeface="Open Sans" panose="020B0606030504020204" pitchFamily="34" charset="0"/>
              </a:rPr>
              <a:t>đăng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nhập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giỏ</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đặt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thanh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toán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đánh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giá</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hỗ</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trợ</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thông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báo</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vi-VN" sz="2500" i="1" dirty="0">
                <a:latin typeface="Open Sans" panose="020B0606030504020204" pitchFamily="34" charset="0"/>
                <a:ea typeface="Open Sans" panose="020B0606030504020204" pitchFamily="34" charset="0"/>
                <a:cs typeface="Open Sans" panose="020B0606030504020204" pitchFamily="34" charset="0"/>
              </a:rPr>
              <a:t>Quản trị viên:</a:t>
            </a:r>
            <a:r>
              <a:rPr lang="vi-VN" sz="2500" dirty="0">
                <a:latin typeface="Open Sans" panose="020B0606030504020204" pitchFamily="34" charset="0"/>
                <a:ea typeface="Open Sans" panose="020B0606030504020204" pitchFamily="34" charset="0"/>
                <a:cs typeface="Open Sans" panose="020B0606030504020204" pitchFamily="34" charset="0"/>
              </a:rPr>
              <a:t> quản lý người dùng, sản phẩm, tồn kho, đơn hàng, khuyến mãi, báo cáo.</a:t>
            </a:r>
          </a:p>
        </p:txBody>
      </p:sp>
      <p:sp>
        <p:nvSpPr>
          <p:cNvPr id="43" name="TextBox 12">
            <a:extLst>
              <a:ext uri="{FF2B5EF4-FFF2-40B4-BE49-F238E27FC236}">
                <a16:creationId xmlns:a16="http://schemas.microsoft.com/office/drawing/2014/main" id="{159BA128-B51B-902A-4647-D37BAE9C0DC9}"/>
              </a:ext>
            </a:extLst>
          </p:cNvPr>
          <p:cNvSpPr txBox="1"/>
          <p:nvPr/>
        </p:nvSpPr>
        <p:spPr>
          <a:xfrm>
            <a:off x="1153706" y="7983686"/>
            <a:ext cx="10428694" cy="769441"/>
          </a:xfrm>
          <a:prstGeom prst="rect">
            <a:avLst/>
          </a:prstGeom>
        </p:spPr>
        <p:txBody>
          <a:bodyPr wrap="square" lIns="0" tIns="0" rIns="0" bIns="0" rtlCol="0" anchor="t">
            <a:spAutoFit/>
          </a:bodyPr>
          <a:lstStyle/>
          <a:p>
            <a:r>
              <a:rPr lang="vi-VN" sz="2500" b="1" dirty="0">
                <a:latin typeface="Open Sans" panose="020B0606030504020204" pitchFamily="34" charset="0"/>
                <a:ea typeface="Open Sans" panose="020B0606030504020204" pitchFamily="34" charset="0"/>
                <a:cs typeface="Open Sans" panose="020B0606030504020204" pitchFamily="34" charset="0"/>
              </a:rPr>
              <a:t>Giới hạn: </a:t>
            </a:r>
            <a:r>
              <a:rPr lang="vi-VN" sz="2500" dirty="0">
                <a:latin typeface="Open Sans" panose="020B0606030504020204" pitchFamily="34" charset="0"/>
                <a:ea typeface="Open Sans" panose="020B0606030504020204" pitchFamily="34" charset="0"/>
                <a:cs typeface="Open Sans" panose="020B0606030504020204" pitchFamily="34" charset="0"/>
              </a:rPr>
              <a:t>chỉ áp dụng cho một cửa hàng trực tuyến, chưa bao gồm đa chi nhánh hay tích hợp ERP phức tạp.</a:t>
            </a:r>
          </a:p>
        </p:txBody>
      </p:sp>
      <p:sp>
        <p:nvSpPr>
          <p:cNvPr id="44" name="Freeform 6">
            <a:extLst>
              <a:ext uri="{FF2B5EF4-FFF2-40B4-BE49-F238E27FC236}">
                <a16:creationId xmlns:a16="http://schemas.microsoft.com/office/drawing/2014/main" id="{176C13AB-11E4-DDD7-420B-CFC4CC970DDE}"/>
              </a:ext>
            </a:extLst>
          </p:cNvPr>
          <p:cNvSpPr/>
          <p:nvPr/>
        </p:nvSpPr>
        <p:spPr>
          <a:xfrm>
            <a:off x="10693551" y="679719"/>
            <a:ext cx="6509157" cy="6320870"/>
          </a:xfrm>
          <a:custGeom>
            <a:avLst/>
            <a:gdLst/>
            <a:ahLst/>
            <a:cxnLst/>
            <a:rect l="l" t="t" r="r" b="b"/>
            <a:pathLst>
              <a:path w="789702" h="789702">
                <a:moveTo>
                  <a:pt x="420646" y="14246"/>
                </a:moveTo>
                <a:lnTo>
                  <a:pt x="775456" y="369056"/>
                </a:lnTo>
                <a:cubicBezTo>
                  <a:pt x="789702" y="383302"/>
                  <a:pt x="789702" y="406400"/>
                  <a:pt x="775456" y="420646"/>
                </a:cubicBezTo>
                <a:lnTo>
                  <a:pt x="420646" y="775456"/>
                </a:lnTo>
                <a:cubicBezTo>
                  <a:pt x="406400" y="789702"/>
                  <a:pt x="383302" y="789702"/>
                  <a:pt x="369056" y="775456"/>
                </a:cubicBezTo>
                <a:lnTo>
                  <a:pt x="14246" y="420646"/>
                </a:lnTo>
                <a:cubicBezTo>
                  <a:pt x="0" y="406400"/>
                  <a:pt x="0" y="383302"/>
                  <a:pt x="14246" y="369056"/>
                </a:cubicBezTo>
                <a:lnTo>
                  <a:pt x="369056" y="14246"/>
                </a:lnTo>
                <a:cubicBezTo>
                  <a:pt x="383302" y="0"/>
                  <a:pt x="406400" y="0"/>
                  <a:pt x="420646" y="14246"/>
                </a:cubicBezTo>
                <a:close/>
              </a:path>
            </a:pathLst>
          </a:custGeom>
          <a:blipFill>
            <a:blip r:embed="rId4"/>
            <a:stretch>
              <a:fillRect l="-25046" r="-25046"/>
            </a:stretch>
          </a:blipFill>
          <a:ln w="171450" cap="rnd">
            <a:solidFill>
              <a:schemeClr val="accent4">
                <a:lumMod val="75000"/>
              </a:schemeClr>
            </a:solidFill>
            <a:prstDash val="solid"/>
            <a:round/>
          </a:ln>
        </p:spPr>
        <p:txBody>
          <a:bodyPr/>
          <a:lstStyle/>
          <a:p>
            <a:endParaRPr lang="en-US" dirty="0"/>
          </a:p>
        </p:txBody>
      </p:sp>
      <p:sp>
        <p:nvSpPr>
          <p:cNvPr id="46" name="Freeform 6">
            <a:extLst>
              <a:ext uri="{FF2B5EF4-FFF2-40B4-BE49-F238E27FC236}">
                <a16:creationId xmlns:a16="http://schemas.microsoft.com/office/drawing/2014/main" id="{3D5F4B5E-A7CC-7376-3D8F-60EF06024960}"/>
              </a:ext>
            </a:extLst>
          </p:cNvPr>
          <p:cNvSpPr/>
          <p:nvPr/>
        </p:nvSpPr>
        <p:spPr>
          <a:xfrm>
            <a:off x="12990082" y="7755225"/>
            <a:ext cx="1934312" cy="761636"/>
          </a:xfrm>
          <a:custGeom>
            <a:avLst/>
            <a:gdLst/>
            <a:ahLst/>
            <a:cxnLst/>
            <a:rect l="l" t="t" r="r" b="b"/>
            <a:pathLst>
              <a:path w="1934312" h="761636">
                <a:moveTo>
                  <a:pt x="0" y="0"/>
                </a:moveTo>
                <a:lnTo>
                  <a:pt x="1934312" y="0"/>
                </a:lnTo>
                <a:lnTo>
                  <a:pt x="1934312" y="761636"/>
                </a:lnTo>
                <a:lnTo>
                  <a:pt x="0" y="761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7" name="Group 16">
            <a:extLst>
              <a:ext uri="{FF2B5EF4-FFF2-40B4-BE49-F238E27FC236}">
                <a16:creationId xmlns:a16="http://schemas.microsoft.com/office/drawing/2014/main" id="{3A7296C5-7A3F-6510-FB70-613151CB5804}"/>
              </a:ext>
            </a:extLst>
          </p:cNvPr>
          <p:cNvGrpSpPr/>
          <p:nvPr/>
        </p:nvGrpSpPr>
        <p:grpSpPr>
          <a:xfrm rot="-2700000">
            <a:off x="16137345" y="653954"/>
            <a:ext cx="821353" cy="797051"/>
            <a:chOff x="0" y="0"/>
            <a:chExt cx="319635" cy="306592"/>
          </a:xfrm>
        </p:grpSpPr>
        <p:sp>
          <p:nvSpPr>
            <p:cNvPr id="48" name="Freeform 17">
              <a:extLst>
                <a:ext uri="{FF2B5EF4-FFF2-40B4-BE49-F238E27FC236}">
                  <a16:creationId xmlns:a16="http://schemas.microsoft.com/office/drawing/2014/main" id="{3670D315-8C61-31BB-9750-8DE4588DA952}"/>
                </a:ext>
              </a:extLst>
            </p:cNvPr>
            <p:cNvSpPr/>
            <p:nvPr/>
          </p:nvSpPr>
          <p:spPr>
            <a:xfrm>
              <a:off x="0" y="0"/>
              <a:ext cx="319635" cy="306592"/>
            </a:xfrm>
            <a:custGeom>
              <a:avLst/>
              <a:gdLst/>
              <a:ahLst/>
              <a:cxnLst/>
              <a:rect l="l" t="t" r="r" b="b"/>
              <a:pathLst>
                <a:path w="319635" h="306592">
                  <a:moveTo>
                    <a:pt x="153296" y="0"/>
                  </a:moveTo>
                  <a:lnTo>
                    <a:pt x="166339" y="0"/>
                  </a:lnTo>
                  <a:cubicBezTo>
                    <a:pt x="251002" y="0"/>
                    <a:pt x="319635" y="68633"/>
                    <a:pt x="319635" y="153296"/>
                  </a:cubicBezTo>
                  <a:lnTo>
                    <a:pt x="319635" y="153296"/>
                  </a:lnTo>
                  <a:cubicBezTo>
                    <a:pt x="319635" y="193952"/>
                    <a:pt x="303484" y="232944"/>
                    <a:pt x="274736" y="261692"/>
                  </a:cubicBezTo>
                  <a:cubicBezTo>
                    <a:pt x="245987" y="290441"/>
                    <a:pt x="206996" y="306592"/>
                    <a:pt x="166339" y="306592"/>
                  </a:cubicBezTo>
                  <a:lnTo>
                    <a:pt x="153296" y="306592"/>
                  </a:lnTo>
                  <a:cubicBezTo>
                    <a:pt x="68633" y="306592"/>
                    <a:pt x="0" y="237959"/>
                    <a:pt x="0" y="153296"/>
                  </a:cubicBezTo>
                  <a:lnTo>
                    <a:pt x="0" y="153296"/>
                  </a:lnTo>
                  <a:cubicBezTo>
                    <a:pt x="0" y="68633"/>
                    <a:pt x="68633" y="0"/>
                    <a:pt x="153296" y="0"/>
                  </a:cubicBezTo>
                  <a:close/>
                </a:path>
              </a:pathLst>
            </a:custGeom>
            <a:solidFill>
              <a:srgbClr val="000000">
                <a:alpha val="0"/>
              </a:srgbClr>
            </a:solidFill>
            <a:ln w="38100" cap="rnd">
              <a:solidFill>
                <a:srgbClr val="FF914D"/>
              </a:solidFill>
              <a:prstDash val="solid"/>
              <a:round/>
            </a:ln>
          </p:spPr>
        </p:sp>
        <p:sp>
          <p:nvSpPr>
            <p:cNvPr id="49" name="TextBox 18">
              <a:extLst>
                <a:ext uri="{FF2B5EF4-FFF2-40B4-BE49-F238E27FC236}">
                  <a16:creationId xmlns:a16="http://schemas.microsoft.com/office/drawing/2014/main" id="{85E0D219-E2A9-2F5E-D5DA-942408AEF363}"/>
                </a:ext>
              </a:extLst>
            </p:cNvPr>
            <p:cNvSpPr txBox="1"/>
            <p:nvPr/>
          </p:nvSpPr>
          <p:spPr>
            <a:xfrm>
              <a:off x="0" y="-57150"/>
              <a:ext cx="319635" cy="363742"/>
            </a:xfrm>
            <a:prstGeom prst="rect">
              <a:avLst/>
            </a:prstGeom>
          </p:spPr>
          <p:txBody>
            <a:bodyPr lIns="50800" tIns="50800" rIns="50800" bIns="50800" rtlCol="0" anchor="ctr"/>
            <a:lstStyle/>
            <a:p>
              <a:pPr algn="ctr">
                <a:lnSpc>
                  <a:spcPts val="2799"/>
                </a:lnSpc>
              </a:pPr>
              <a:endParaRPr/>
            </a:p>
          </p:txBody>
        </p:sp>
      </p:grpSp>
      <p:grpSp>
        <p:nvGrpSpPr>
          <p:cNvPr id="50" name="Group 16">
            <a:extLst>
              <a:ext uri="{FF2B5EF4-FFF2-40B4-BE49-F238E27FC236}">
                <a16:creationId xmlns:a16="http://schemas.microsoft.com/office/drawing/2014/main" id="{BFD0EE6D-F25C-C854-A9FC-16A35D286B13}"/>
              </a:ext>
            </a:extLst>
          </p:cNvPr>
          <p:cNvGrpSpPr/>
          <p:nvPr/>
        </p:nvGrpSpPr>
        <p:grpSpPr>
          <a:xfrm rot="-2700000">
            <a:off x="12973069" y="6216119"/>
            <a:ext cx="647162" cy="650999"/>
            <a:chOff x="0" y="0"/>
            <a:chExt cx="319635" cy="306592"/>
          </a:xfrm>
        </p:grpSpPr>
        <p:sp>
          <p:nvSpPr>
            <p:cNvPr id="51" name="Freeform 17">
              <a:extLst>
                <a:ext uri="{FF2B5EF4-FFF2-40B4-BE49-F238E27FC236}">
                  <a16:creationId xmlns:a16="http://schemas.microsoft.com/office/drawing/2014/main" id="{67A577CC-2AF0-AD39-73DD-B8CD15774CE0}"/>
                </a:ext>
              </a:extLst>
            </p:cNvPr>
            <p:cNvSpPr/>
            <p:nvPr/>
          </p:nvSpPr>
          <p:spPr>
            <a:xfrm>
              <a:off x="0" y="0"/>
              <a:ext cx="319635" cy="306592"/>
            </a:xfrm>
            <a:custGeom>
              <a:avLst/>
              <a:gdLst/>
              <a:ahLst/>
              <a:cxnLst/>
              <a:rect l="l" t="t" r="r" b="b"/>
              <a:pathLst>
                <a:path w="319635" h="306592">
                  <a:moveTo>
                    <a:pt x="153296" y="0"/>
                  </a:moveTo>
                  <a:lnTo>
                    <a:pt x="166339" y="0"/>
                  </a:lnTo>
                  <a:cubicBezTo>
                    <a:pt x="251002" y="0"/>
                    <a:pt x="319635" y="68633"/>
                    <a:pt x="319635" y="153296"/>
                  </a:cubicBezTo>
                  <a:lnTo>
                    <a:pt x="319635" y="153296"/>
                  </a:lnTo>
                  <a:cubicBezTo>
                    <a:pt x="319635" y="193952"/>
                    <a:pt x="303484" y="232944"/>
                    <a:pt x="274736" y="261692"/>
                  </a:cubicBezTo>
                  <a:cubicBezTo>
                    <a:pt x="245987" y="290441"/>
                    <a:pt x="206996" y="306592"/>
                    <a:pt x="166339" y="306592"/>
                  </a:cubicBezTo>
                  <a:lnTo>
                    <a:pt x="153296" y="306592"/>
                  </a:lnTo>
                  <a:cubicBezTo>
                    <a:pt x="68633" y="306592"/>
                    <a:pt x="0" y="237959"/>
                    <a:pt x="0" y="153296"/>
                  </a:cubicBezTo>
                  <a:lnTo>
                    <a:pt x="0" y="153296"/>
                  </a:lnTo>
                  <a:cubicBezTo>
                    <a:pt x="0" y="68633"/>
                    <a:pt x="68633" y="0"/>
                    <a:pt x="153296" y="0"/>
                  </a:cubicBezTo>
                  <a:close/>
                </a:path>
              </a:pathLst>
            </a:custGeom>
            <a:solidFill>
              <a:srgbClr val="000000">
                <a:alpha val="0"/>
              </a:srgbClr>
            </a:solidFill>
            <a:ln w="38100" cap="rnd">
              <a:solidFill>
                <a:srgbClr val="FF914D"/>
              </a:solidFill>
              <a:prstDash val="solid"/>
              <a:round/>
            </a:ln>
          </p:spPr>
        </p:sp>
        <p:sp>
          <p:nvSpPr>
            <p:cNvPr id="52" name="TextBox 18">
              <a:extLst>
                <a:ext uri="{FF2B5EF4-FFF2-40B4-BE49-F238E27FC236}">
                  <a16:creationId xmlns:a16="http://schemas.microsoft.com/office/drawing/2014/main" id="{6B59291D-C2A0-DA49-9198-7A201304C408}"/>
                </a:ext>
              </a:extLst>
            </p:cNvPr>
            <p:cNvSpPr txBox="1"/>
            <p:nvPr/>
          </p:nvSpPr>
          <p:spPr>
            <a:xfrm>
              <a:off x="0" y="-57150"/>
              <a:ext cx="319635" cy="363742"/>
            </a:xfrm>
            <a:prstGeom prst="rect">
              <a:avLst/>
            </a:prstGeom>
          </p:spPr>
          <p:txBody>
            <a:bodyPr lIns="50800" tIns="50800" rIns="50800" bIns="50800" rtlCol="0" anchor="ctr"/>
            <a:lstStyle/>
            <a:p>
              <a:pPr algn="ctr">
                <a:lnSpc>
                  <a:spcPts val="2799"/>
                </a:lnSpc>
              </a:pPr>
              <a:endParaRPr/>
            </a:p>
          </p:txBody>
        </p:sp>
      </p:grpSp>
      <p:sp>
        <p:nvSpPr>
          <p:cNvPr id="53" name="Freeform 17">
            <a:extLst>
              <a:ext uri="{FF2B5EF4-FFF2-40B4-BE49-F238E27FC236}">
                <a16:creationId xmlns:a16="http://schemas.microsoft.com/office/drawing/2014/main" id="{32FB5C82-736B-186D-C4F8-EB12A6792070}"/>
              </a:ext>
            </a:extLst>
          </p:cNvPr>
          <p:cNvSpPr/>
          <p:nvPr/>
        </p:nvSpPr>
        <p:spPr>
          <a:xfrm>
            <a:off x="7709949" y="2279963"/>
            <a:ext cx="891431" cy="891431"/>
          </a:xfrm>
          <a:custGeom>
            <a:avLst/>
            <a:gdLst/>
            <a:ahLst/>
            <a:cxnLst/>
            <a:rect l="l" t="t" r="r" b="b"/>
            <a:pathLst>
              <a:path w="891431" h="891431">
                <a:moveTo>
                  <a:pt x="0" y="0"/>
                </a:moveTo>
                <a:lnTo>
                  <a:pt x="891431" y="0"/>
                </a:lnTo>
                <a:lnTo>
                  <a:pt x="891431" y="891431"/>
                </a:lnTo>
                <a:lnTo>
                  <a:pt x="0" y="89143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54" name="Group 2">
            <a:extLst>
              <a:ext uri="{FF2B5EF4-FFF2-40B4-BE49-F238E27FC236}">
                <a16:creationId xmlns:a16="http://schemas.microsoft.com/office/drawing/2014/main" id="{7E70F354-148E-20B3-C549-E51EBCD6728D}"/>
              </a:ext>
            </a:extLst>
          </p:cNvPr>
          <p:cNvGrpSpPr/>
          <p:nvPr/>
        </p:nvGrpSpPr>
        <p:grpSpPr>
          <a:xfrm>
            <a:off x="-1344395" y="10713287"/>
            <a:ext cx="20976790" cy="3192099"/>
            <a:chOff x="0" y="0"/>
            <a:chExt cx="5524751" cy="840717"/>
          </a:xfrm>
        </p:grpSpPr>
        <p:sp>
          <p:nvSpPr>
            <p:cNvPr id="55" name="Freeform 3">
              <a:extLst>
                <a:ext uri="{FF2B5EF4-FFF2-40B4-BE49-F238E27FC236}">
                  <a16:creationId xmlns:a16="http://schemas.microsoft.com/office/drawing/2014/main" id="{46994448-A75D-6867-5251-64EE4D671123}"/>
                </a:ext>
              </a:extLst>
            </p:cNvPr>
            <p:cNvSpPr/>
            <p:nvPr/>
          </p:nvSpPr>
          <p:spPr>
            <a:xfrm>
              <a:off x="0" y="0"/>
              <a:ext cx="5524751" cy="840717"/>
            </a:xfrm>
            <a:custGeom>
              <a:avLst/>
              <a:gdLst/>
              <a:ahLst/>
              <a:cxnLst/>
              <a:rect l="l" t="t" r="r" b="b"/>
              <a:pathLst>
                <a:path w="5524751" h="840717">
                  <a:moveTo>
                    <a:pt x="0" y="0"/>
                  </a:moveTo>
                  <a:lnTo>
                    <a:pt x="5524751" y="0"/>
                  </a:lnTo>
                  <a:lnTo>
                    <a:pt x="5524751" y="840717"/>
                  </a:lnTo>
                  <a:lnTo>
                    <a:pt x="0" y="840717"/>
                  </a:lnTo>
                  <a:close/>
                </a:path>
              </a:pathLst>
            </a:custGeom>
            <a:solidFill>
              <a:srgbClr val="794897"/>
            </a:solidFill>
          </p:spPr>
        </p:sp>
        <p:sp>
          <p:nvSpPr>
            <p:cNvPr id="56" name="TextBox 4">
              <a:extLst>
                <a:ext uri="{FF2B5EF4-FFF2-40B4-BE49-F238E27FC236}">
                  <a16:creationId xmlns:a16="http://schemas.microsoft.com/office/drawing/2014/main" id="{FA48ADFE-D93C-ED4E-E249-A963ABEF62E4}"/>
                </a:ext>
              </a:extLst>
            </p:cNvPr>
            <p:cNvSpPr txBox="1"/>
            <p:nvPr/>
          </p:nvSpPr>
          <p:spPr>
            <a:xfrm>
              <a:off x="0" y="-38100"/>
              <a:ext cx="5524751" cy="878817"/>
            </a:xfrm>
            <a:prstGeom prst="rect">
              <a:avLst/>
            </a:prstGeom>
          </p:spPr>
          <p:txBody>
            <a:bodyPr lIns="50800" tIns="50800" rIns="50800" bIns="50800" rtlCol="0" anchor="ctr"/>
            <a:lstStyle/>
            <a:p>
              <a:pPr algn="ctr">
                <a:lnSpc>
                  <a:spcPts val="2659"/>
                </a:lnSpc>
              </a:pPr>
              <a:endParaRPr/>
            </a:p>
          </p:txBody>
        </p:sp>
      </p:grpSp>
      <p:grpSp>
        <p:nvGrpSpPr>
          <p:cNvPr id="59" name="Group 13">
            <a:extLst>
              <a:ext uri="{FF2B5EF4-FFF2-40B4-BE49-F238E27FC236}">
                <a16:creationId xmlns:a16="http://schemas.microsoft.com/office/drawing/2014/main" id="{CA4E36ED-3A38-1254-11B1-E63CE17AE148}"/>
              </a:ext>
            </a:extLst>
          </p:cNvPr>
          <p:cNvGrpSpPr/>
          <p:nvPr/>
        </p:nvGrpSpPr>
        <p:grpSpPr>
          <a:xfrm>
            <a:off x="6705600" y="-2448215"/>
            <a:ext cx="7558495" cy="2217578"/>
            <a:chOff x="0" y="0"/>
            <a:chExt cx="724938" cy="212689"/>
          </a:xfrm>
        </p:grpSpPr>
        <p:sp>
          <p:nvSpPr>
            <p:cNvPr id="60" name="Freeform 14">
              <a:extLst>
                <a:ext uri="{FF2B5EF4-FFF2-40B4-BE49-F238E27FC236}">
                  <a16:creationId xmlns:a16="http://schemas.microsoft.com/office/drawing/2014/main" id="{163EE3D7-6300-DB3B-F045-AA87A95BA54B}"/>
                </a:ext>
              </a:extLst>
            </p:cNvPr>
            <p:cNvSpPr/>
            <p:nvPr/>
          </p:nvSpPr>
          <p:spPr>
            <a:xfrm>
              <a:off x="0" y="0"/>
              <a:ext cx="724938" cy="212689"/>
            </a:xfrm>
            <a:custGeom>
              <a:avLst/>
              <a:gdLst/>
              <a:ahLst/>
              <a:cxnLst/>
              <a:rect l="l" t="t" r="r" b="b"/>
              <a:pathLst>
                <a:path w="724938" h="212689">
                  <a:moveTo>
                    <a:pt x="521738" y="0"/>
                  </a:moveTo>
                  <a:lnTo>
                    <a:pt x="0" y="0"/>
                  </a:lnTo>
                  <a:lnTo>
                    <a:pt x="203200" y="212689"/>
                  </a:lnTo>
                  <a:lnTo>
                    <a:pt x="724938" y="212689"/>
                  </a:lnTo>
                  <a:lnTo>
                    <a:pt x="521738" y="0"/>
                  </a:lnTo>
                  <a:close/>
                </a:path>
              </a:pathLst>
            </a:custGeom>
            <a:solidFill>
              <a:srgbClr val="000000">
                <a:alpha val="0"/>
              </a:srgbClr>
            </a:solidFill>
            <a:ln w="76200" cap="sq">
              <a:solidFill>
                <a:srgbClr val="76ADE5"/>
              </a:solidFill>
              <a:prstDash val="solid"/>
              <a:miter/>
            </a:ln>
          </p:spPr>
        </p:sp>
        <p:sp>
          <p:nvSpPr>
            <p:cNvPr id="61" name="TextBox 15">
              <a:extLst>
                <a:ext uri="{FF2B5EF4-FFF2-40B4-BE49-F238E27FC236}">
                  <a16:creationId xmlns:a16="http://schemas.microsoft.com/office/drawing/2014/main" id="{13FCE5CA-B945-AEEA-6B0E-7B64CA4ADB9E}"/>
                </a:ext>
              </a:extLst>
            </p:cNvPr>
            <p:cNvSpPr txBox="1"/>
            <p:nvPr/>
          </p:nvSpPr>
          <p:spPr>
            <a:xfrm>
              <a:off x="101600" y="-38100"/>
              <a:ext cx="521738" cy="25078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sp>
        <p:nvSpPr>
          <p:cNvPr id="2" name="Freeform 2"/>
          <p:cNvSpPr/>
          <p:nvPr/>
        </p:nvSpPr>
        <p:spPr>
          <a:xfrm rot="-10800000">
            <a:off x="14056843" y="0"/>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24988" y="8454365"/>
            <a:ext cx="1934312" cy="761636"/>
          </a:xfrm>
          <a:custGeom>
            <a:avLst/>
            <a:gdLst/>
            <a:ahLst/>
            <a:cxnLst/>
            <a:rect l="l" t="t" r="r" b="b"/>
            <a:pathLst>
              <a:path w="1934312" h="761636">
                <a:moveTo>
                  <a:pt x="0" y="0"/>
                </a:moveTo>
                <a:lnTo>
                  <a:pt x="1934312" y="0"/>
                </a:lnTo>
                <a:lnTo>
                  <a:pt x="1934312" y="761635"/>
                </a:lnTo>
                <a:lnTo>
                  <a:pt x="0" y="761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95235" y="8454365"/>
            <a:ext cx="13388208" cy="803935"/>
            <a:chOff x="0" y="0"/>
            <a:chExt cx="3526113" cy="211736"/>
          </a:xfrm>
        </p:grpSpPr>
        <p:sp>
          <p:nvSpPr>
            <p:cNvPr id="5" name="Freeform 5"/>
            <p:cNvSpPr/>
            <p:nvPr/>
          </p:nvSpPr>
          <p:spPr>
            <a:xfrm>
              <a:off x="0" y="0"/>
              <a:ext cx="3526113" cy="211736"/>
            </a:xfrm>
            <a:custGeom>
              <a:avLst/>
              <a:gdLst/>
              <a:ahLst/>
              <a:cxnLst/>
              <a:rect l="l" t="t" r="r" b="b"/>
              <a:pathLst>
                <a:path w="3526113" h="211736">
                  <a:moveTo>
                    <a:pt x="0" y="0"/>
                  </a:moveTo>
                  <a:lnTo>
                    <a:pt x="3526113" y="0"/>
                  </a:lnTo>
                  <a:lnTo>
                    <a:pt x="3526113" y="211736"/>
                  </a:lnTo>
                  <a:lnTo>
                    <a:pt x="0" y="211736"/>
                  </a:lnTo>
                  <a:close/>
                </a:path>
              </a:pathLst>
            </a:custGeom>
            <a:solidFill>
              <a:srgbClr val="76ADE5"/>
            </a:solidFill>
          </p:spPr>
        </p:sp>
        <p:sp>
          <p:nvSpPr>
            <p:cNvPr id="6" name="TextBox 6"/>
            <p:cNvSpPr txBox="1"/>
            <p:nvPr/>
          </p:nvSpPr>
          <p:spPr>
            <a:xfrm>
              <a:off x="0" y="-38100"/>
              <a:ext cx="3526113" cy="24983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8216468"/>
            <a:ext cx="14488262" cy="803935"/>
            <a:chOff x="0" y="0"/>
            <a:chExt cx="3815839" cy="211736"/>
          </a:xfrm>
        </p:grpSpPr>
        <p:sp>
          <p:nvSpPr>
            <p:cNvPr id="8" name="Freeform 8"/>
            <p:cNvSpPr/>
            <p:nvPr/>
          </p:nvSpPr>
          <p:spPr>
            <a:xfrm>
              <a:off x="0" y="0"/>
              <a:ext cx="3815838" cy="211736"/>
            </a:xfrm>
            <a:custGeom>
              <a:avLst/>
              <a:gdLst/>
              <a:ahLst/>
              <a:cxnLst/>
              <a:rect l="l" t="t" r="r" b="b"/>
              <a:pathLst>
                <a:path w="3815838" h="211736">
                  <a:moveTo>
                    <a:pt x="0" y="0"/>
                  </a:moveTo>
                  <a:lnTo>
                    <a:pt x="3815838" y="0"/>
                  </a:lnTo>
                  <a:lnTo>
                    <a:pt x="3815838" y="211736"/>
                  </a:lnTo>
                  <a:lnTo>
                    <a:pt x="0" y="211736"/>
                  </a:lnTo>
                  <a:close/>
                </a:path>
              </a:pathLst>
            </a:custGeom>
            <a:solidFill>
              <a:srgbClr val="5E50A0"/>
            </a:solidFill>
          </p:spPr>
        </p:sp>
        <p:sp>
          <p:nvSpPr>
            <p:cNvPr id="9" name="TextBox 9"/>
            <p:cNvSpPr txBox="1"/>
            <p:nvPr/>
          </p:nvSpPr>
          <p:spPr>
            <a:xfrm>
              <a:off x="0" y="-38100"/>
              <a:ext cx="3815839" cy="24983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22150" y="8214791"/>
            <a:ext cx="1475840" cy="803935"/>
            <a:chOff x="0" y="0"/>
            <a:chExt cx="388699" cy="211736"/>
          </a:xfrm>
        </p:grpSpPr>
        <p:sp>
          <p:nvSpPr>
            <p:cNvPr id="11" name="Freeform 11"/>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12" name="TextBox 12"/>
            <p:cNvSpPr txBox="1"/>
            <p:nvPr/>
          </p:nvSpPr>
          <p:spPr>
            <a:xfrm>
              <a:off x="0" y="-38100"/>
              <a:ext cx="388699" cy="249836"/>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891667" y="-1488134"/>
            <a:ext cx="7558495" cy="2217578"/>
            <a:chOff x="0" y="0"/>
            <a:chExt cx="724938" cy="212689"/>
          </a:xfrm>
        </p:grpSpPr>
        <p:sp>
          <p:nvSpPr>
            <p:cNvPr id="14" name="Freeform 14"/>
            <p:cNvSpPr/>
            <p:nvPr/>
          </p:nvSpPr>
          <p:spPr>
            <a:xfrm>
              <a:off x="0" y="0"/>
              <a:ext cx="724938" cy="212689"/>
            </a:xfrm>
            <a:custGeom>
              <a:avLst/>
              <a:gdLst/>
              <a:ahLst/>
              <a:cxnLst/>
              <a:rect l="l" t="t" r="r" b="b"/>
              <a:pathLst>
                <a:path w="724938" h="212689">
                  <a:moveTo>
                    <a:pt x="521738" y="0"/>
                  </a:moveTo>
                  <a:lnTo>
                    <a:pt x="0" y="0"/>
                  </a:lnTo>
                  <a:lnTo>
                    <a:pt x="203200" y="212689"/>
                  </a:lnTo>
                  <a:lnTo>
                    <a:pt x="724938" y="212689"/>
                  </a:lnTo>
                  <a:lnTo>
                    <a:pt x="521738" y="0"/>
                  </a:lnTo>
                  <a:close/>
                </a:path>
              </a:pathLst>
            </a:custGeom>
            <a:solidFill>
              <a:srgbClr val="000000">
                <a:alpha val="0"/>
              </a:srgbClr>
            </a:solidFill>
            <a:ln w="76200" cap="sq">
              <a:solidFill>
                <a:srgbClr val="76ADE5"/>
              </a:solidFill>
              <a:prstDash val="solid"/>
              <a:miter/>
            </a:ln>
          </p:spPr>
        </p:sp>
        <p:sp>
          <p:nvSpPr>
            <p:cNvPr id="15" name="TextBox 15"/>
            <p:cNvSpPr txBox="1"/>
            <p:nvPr/>
          </p:nvSpPr>
          <p:spPr>
            <a:xfrm>
              <a:off x="101600" y="-38100"/>
              <a:ext cx="521738" cy="250789"/>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15590374" y="2673638"/>
            <a:ext cx="880489" cy="1016437"/>
          </a:xfrm>
          <a:custGeom>
            <a:avLst/>
            <a:gdLst/>
            <a:ahLst/>
            <a:cxnLst/>
            <a:rect l="l" t="t" r="r" b="b"/>
            <a:pathLst>
              <a:path w="880489" h="1016437">
                <a:moveTo>
                  <a:pt x="0" y="0"/>
                </a:moveTo>
                <a:lnTo>
                  <a:pt x="880488" y="0"/>
                </a:lnTo>
                <a:lnTo>
                  <a:pt x="880488" y="1016437"/>
                </a:lnTo>
                <a:lnTo>
                  <a:pt x="0" y="101643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9" name="TextBox 19"/>
          <p:cNvSpPr txBox="1"/>
          <p:nvPr/>
        </p:nvSpPr>
        <p:spPr>
          <a:xfrm>
            <a:off x="1028700" y="1204789"/>
            <a:ext cx="14505516" cy="1269578"/>
          </a:xfrm>
          <a:prstGeom prst="rect">
            <a:avLst/>
          </a:prstGeom>
        </p:spPr>
        <p:txBody>
          <a:bodyPr wrap="square" lIns="0" tIns="0" rIns="0" bIns="0" rtlCol="0" anchor="t">
            <a:spAutoFit/>
          </a:bodyPr>
          <a:lstStyle/>
          <a:p>
            <a:pPr algn="l">
              <a:lnSpc>
                <a:spcPts val="9900"/>
              </a:lnSpc>
            </a:pPr>
            <a:r>
              <a:rPr lang="vi-VN" sz="9000" dirty="0">
                <a:solidFill>
                  <a:srgbClr val="5E50A0"/>
                </a:solidFill>
                <a:latin typeface="Anton"/>
                <a:ea typeface="Anton"/>
                <a:cs typeface="Anton"/>
                <a:sym typeface="Anton"/>
              </a:rPr>
              <a:t>MÔ HÌNH</a:t>
            </a:r>
            <a:r>
              <a:rPr lang="en-US" sz="9000" dirty="0">
                <a:solidFill>
                  <a:srgbClr val="5E50A0"/>
                </a:solidFill>
                <a:latin typeface="Anton"/>
                <a:ea typeface="Anton"/>
                <a:cs typeface="Anton"/>
                <a:sym typeface="Anton"/>
              </a:rPr>
              <a:t> </a:t>
            </a:r>
            <a:r>
              <a:rPr lang="vi-VN" sz="9000" dirty="0">
                <a:solidFill>
                  <a:srgbClr val="794897"/>
                </a:solidFill>
                <a:latin typeface="Anton"/>
                <a:ea typeface="Anton"/>
                <a:cs typeface="Anton"/>
                <a:sym typeface="Anton"/>
              </a:rPr>
              <a:t>PHÁT TRIỂN PHẦN MỀM</a:t>
            </a:r>
            <a:endParaRPr lang="en-US" sz="9000" dirty="0">
              <a:solidFill>
                <a:srgbClr val="794897"/>
              </a:solidFill>
              <a:latin typeface="Anton"/>
              <a:ea typeface="Anton"/>
              <a:cs typeface="Anton"/>
              <a:sym typeface="Anton"/>
            </a:endParaRPr>
          </a:p>
        </p:txBody>
      </p:sp>
      <p:sp>
        <p:nvSpPr>
          <p:cNvPr id="20" name="TextBox 20"/>
          <p:cNvSpPr txBox="1"/>
          <p:nvPr/>
        </p:nvSpPr>
        <p:spPr>
          <a:xfrm>
            <a:off x="1028700" y="2934148"/>
            <a:ext cx="14505516" cy="878189"/>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Nhóm áp dụng </a:t>
            </a:r>
            <a:r>
              <a:rPr lang="vi-VN" sz="2500" b="1" dirty="0">
                <a:latin typeface="Open Sans" panose="020B0606030504020204" pitchFamily="34" charset="0"/>
                <a:ea typeface="Open Sans" panose="020B0606030504020204" pitchFamily="34" charset="0"/>
                <a:cs typeface="Open Sans" panose="020B0606030504020204" pitchFamily="34" charset="0"/>
              </a:rPr>
              <a:t>mô hình </a:t>
            </a:r>
            <a:r>
              <a:rPr lang="vi-VN" sz="2500" b="1" dirty="0" err="1">
                <a:latin typeface="Open Sans" panose="020B0606030504020204" pitchFamily="34" charset="0"/>
                <a:ea typeface="Open Sans" panose="020B0606030504020204" pitchFamily="34" charset="0"/>
                <a:cs typeface="Open Sans" panose="020B0606030504020204" pitchFamily="34" charset="0"/>
              </a:rPr>
              <a:t>Agile</a:t>
            </a:r>
            <a:r>
              <a:rPr lang="vi-VN" sz="2500" b="1" dirty="0">
                <a:latin typeface="Open Sans" panose="020B0606030504020204" pitchFamily="34" charset="0"/>
                <a:ea typeface="Open Sans" panose="020B0606030504020204" pitchFamily="34" charset="0"/>
                <a:cs typeface="Open Sans" panose="020B0606030504020204" pitchFamily="34" charset="0"/>
              </a:rPr>
              <a:t> – </a:t>
            </a:r>
            <a:r>
              <a:rPr lang="vi-VN" sz="2500" b="1" dirty="0" err="1">
                <a:latin typeface="Open Sans" panose="020B0606030504020204" pitchFamily="34" charset="0"/>
                <a:ea typeface="Open Sans" panose="020B0606030504020204" pitchFamily="34" charset="0"/>
                <a:cs typeface="Open Sans" panose="020B0606030504020204" pitchFamily="34" charset="0"/>
              </a:rPr>
              <a:t>Scrum</a:t>
            </a:r>
            <a:r>
              <a:rPr lang="vi-VN" sz="2500" dirty="0">
                <a:latin typeface="Open Sans" panose="020B0606030504020204" pitchFamily="34" charset="0"/>
                <a:ea typeface="Open Sans" panose="020B0606030504020204" pitchFamily="34" charset="0"/>
                <a:cs typeface="Open Sans" panose="020B0606030504020204" pitchFamily="34" charset="0"/>
              </a:rPr>
              <a:t> để phát triển hệ thống, nhằm đảm bảo </a:t>
            </a:r>
            <a:r>
              <a:rPr lang="vi-VN" sz="2500" b="1" dirty="0">
                <a:latin typeface="Open Sans" panose="020B0606030504020204" pitchFamily="34" charset="0"/>
                <a:ea typeface="Open Sans" panose="020B0606030504020204" pitchFamily="34" charset="0"/>
                <a:cs typeface="Open Sans" panose="020B0606030504020204" pitchFamily="34" charset="0"/>
              </a:rPr>
              <a:t>tính linh hoạt, tốc độ và chất lượng</a:t>
            </a:r>
            <a:r>
              <a:rPr lang="vi-VN" sz="2500" dirty="0">
                <a:latin typeface="Open Sans" panose="020B0606030504020204" pitchFamily="34" charset="0"/>
                <a:ea typeface="Open Sans" panose="020B0606030504020204" pitchFamily="34" charset="0"/>
                <a:cs typeface="Open Sans" panose="020B0606030504020204" pitchFamily="34" charset="0"/>
              </a:rPr>
              <a:t> trong quá trình làm việc.</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1" name="TextBox 21"/>
          <p:cNvSpPr txBox="1"/>
          <p:nvPr/>
        </p:nvSpPr>
        <p:spPr>
          <a:xfrm>
            <a:off x="697372" y="5213340"/>
            <a:ext cx="4780042" cy="2222403"/>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Dự án được chia thành các </a:t>
            </a:r>
            <a:r>
              <a:rPr lang="vi-VN" sz="2500" dirty="0" err="1">
                <a:latin typeface="Open Sans" panose="020B0606030504020204" pitchFamily="34" charset="0"/>
                <a:ea typeface="Open Sans" panose="020B0606030504020204" pitchFamily="34" charset="0"/>
                <a:cs typeface="Open Sans" panose="020B0606030504020204" pitchFamily="34" charset="0"/>
              </a:rPr>
              <a:t>Sprint</a:t>
            </a:r>
            <a:r>
              <a:rPr lang="vi-VN" sz="2500" dirty="0">
                <a:latin typeface="Open Sans" panose="020B0606030504020204" pitchFamily="34" charset="0"/>
                <a:ea typeface="Open Sans" panose="020B0606030504020204" pitchFamily="34" charset="0"/>
                <a:cs typeface="Open Sans" panose="020B0606030504020204" pitchFamily="34" charset="0"/>
              </a:rPr>
              <a:t> ngắn (1–2 tuần); sau mỗi </a:t>
            </a:r>
            <a:r>
              <a:rPr lang="vi-VN" sz="2500" dirty="0" err="1">
                <a:latin typeface="Open Sans" panose="020B0606030504020204" pitchFamily="34" charset="0"/>
                <a:ea typeface="Open Sans" panose="020B0606030504020204" pitchFamily="34" charset="0"/>
                <a:cs typeface="Open Sans" panose="020B0606030504020204" pitchFamily="34" charset="0"/>
              </a:rPr>
              <a:t>sprint</a:t>
            </a:r>
            <a:r>
              <a:rPr lang="vi-VN" sz="2500" dirty="0">
                <a:latin typeface="Open Sans" panose="020B0606030504020204" pitchFamily="34" charset="0"/>
                <a:ea typeface="Open Sans" panose="020B0606030504020204" pitchFamily="34" charset="0"/>
                <a:cs typeface="Open Sans" panose="020B0606030504020204" pitchFamily="34" charset="0"/>
              </a:rPr>
              <a:t>, nhóm trình diễn sản phẩm, nhận phản hồi và điều chỉnh kịp thời.</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22" name="TextBox 22"/>
          <p:cNvSpPr txBox="1"/>
          <p:nvPr/>
        </p:nvSpPr>
        <p:spPr>
          <a:xfrm>
            <a:off x="5834143" y="5276373"/>
            <a:ext cx="6870308" cy="2214709"/>
          </a:xfrm>
          <a:prstGeom prst="rect">
            <a:avLst/>
          </a:prstGeom>
        </p:spPr>
        <p:txBody>
          <a:bodyPr wrap="square" lIns="0" tIns="0" rIns="0" bIns="0" rtlCol="0" anchor="t">
            <a:spAutoFit/>
          </a:bodyPr>
          <a:lstStyle/>
          <a:p>
            <a:pPr marL="342900" indent="-342900" algn="l">
              <a:lnSpc>
                <a:spcPts val="3499"/>
              </a:lnSpc>
              <a:buFont typeface="Arial" panose="020B0604020202020204" pitchFamily="34" charset="0"/>
              <a:buChar char="•"/>
            </a:pPr>
            <a:r>
              <a:rPr lang="vi-VN" sz="2499" dirty="0">
                <a:solidFill>
                  <a:srgbClr val="2C1F36"/>
                </a:solidFill>
                <a:latin typeface="Open Sans"/>
                <a:ea typeface="Open Sans"/>
                <a:cs typeface="Open Sans"/>
                <a:sym typeface="Open Sans"/>
              </a:rPr>
              <a:t>Thích ứng nhanh với thay đổi yêu cầu</a:t>
            </a:r>
          </a:p>
          <a:p>
            <a:pPr marL="342900" indent="-342900" algn="l">
              <a:lnSpc>
                <a:spcPts val="3499"/>
              </a:lnSpc>
              <a:buFont typeface="Arial" panose="020B0604020202020204" pitchFamily="34" charset="0"/>
              <a:buChar char="•"/>
            </a:pPr>
            <a:r>
              <a:rPr lang="vi-VN" sz="2499" dirty="0">
                <a:solidFill>
                  <a:srgbClr val="2C1F36"/>
                </a:solidFill>
                <a:latin typeface="Open Sans"/>
                <a:ea typeface="Open Sans"/>
                <a:cs typeface="Open Sans"/>
                <a:sym typeface="Open Sans"/>
              </a:rPr>
              <a:t>Giao tiếp thường xuyên, minh bạch tiến độ</a:t>
            </a:r>
          </a:p>
          <a:p>
            <a:pPr marL="342900" indent="-342900" algn="l">
              <a:lnSpc>
                <a:spcPts val="3499"/>
              </a:lnSpc>
              <a:buFont typeface="Arial" panose="020B0604020202020204" pitchFamily="34" charset="0"/>
              <a:buChar char="•"/>
            </a:pPr>
            <a:r>
              <a:rPr lang="vi-VN" sz="2499" dirty="0">
                <a:solidFill>
                  <a:srgbClr val="2C1F36"/>
                </a:solidFill>
                <a:latin typeface="Open Sans"/>
                <a:ea typeface="Open Sans"/>
                <a:cs typeface="Open Sans"/>
                <a:sym typeface="Open Sans"/>
              </a:rPr>
              <a:t>Bàn giao liên tục, cải tiến sau mỗi vòng lặp</a:t>
            </a:r>
          </a:p>
          <a:p>
            <a:pPr marL="342900" indent="-342900" algn="l">
              <a:lnSpc>
                <a:spcPts val="3499"/>
              </a:lnSpc>
              <a:buFont typeface="Arial" panose="020B0604020202020204" pitchFamily="34" charset="0"/>
              <a:buChar char="•"/>
            </a:pPr>
            <a:r>
              <a:rPr lang="vi-VN" sz="2499" dirty="0">
                <a:solidFill>
                  <a:srgbClr val="2C1F36"/>
                </a:solidFill>
                <a:latin typeface="Open Sans"/>
                <a:ea typeface="Open Sans"/>
                <a:cs typeface="Open Sans"/>
                <a:sym typeface="Open Sans"/>
              </a:rPr>
              <a:t>Dễ phân chia nhiệm vụ cho nhóm nhỏ (5 thành viên).</a:t>
            </a:r>
            <a:endParaRPr lang="en-US" sz="2499" dirty="0">
              <a:solidFill>
                <a:srgbClr val="2C1F36"/>
              </a:solidFill>
              <a:latin typeface="Open Sans"/>
              <a:ea typeface="Open Sans"/>
              <a:cs typeface="Open Sans"/>
              <a:sym typeface="Open Sans"/>
            </a:endParaRPr>
          </a:p>
        </p:txBody>
      </p:sp>
      <p:sp>
        <p:nvSpPr>
          <p:cNvPr id="23" name="TextBox 23"/>
          <p:cNvSpPr txBox="1"/>
          <p:nvPr/>
        </p:nvSpPr>
        <p:spPr>
          <a:xfrm>
            <a:off x="947966" y="4518243"/>
            <a:ext cx="2390021"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QUY TRÌNH</a:t>
            </a:r>
            <a:r>
              <a:rPr lang="en-US" sz="3000" b="1" dirty="0">
                <a:solidFill>
                  <a:srgbClr val="5E50A0"/>
                </a:solidFill>
                <a:latin typeface="Open Sans Bold"/>
                <a:ea typeface="Open Sans Bold"/>
                <a:cs typeface="Open Sans Bold"/>
                <a:sym typeface="Open Sans Bold"/>
              </a:rPr>
              <a:t>: </a:t>
            </a:r>
          </a:p>
        </p:txBody>
      </p:sp>
      <p:sp>
        <p:nvSpPr>
          <p:cNvPr id="24" name="TextBox 24"/>
          <p:cNvSpPr txBox="1"/>
          <p:nvPr/>
        </p:nvSpPr>
        <p:spPr>
          <a:xfrm>
            <a:off x="7930669" y="4518243"/>
            <a:ext cx="2390021"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ƯU ĐIỂM:</a:t>
            </a:r>
            <a:endParaRPr lang="en-US" sz="3000" b="1" dirty="0">
              <a:solidFill>
                <a:srgbClr val="5E50A0"/>
              </a:solidFill>
              <a:latin typeface="Open Sans Bold"/>
              <a:ea typeface="Open Sans Bold"/>
              <a:cs typeface="Open Sans Bold"/>
              <a:sym typeface="Open Sans Bold"/>
            </a:endParaRPr>
          </a:p>
        </p:txBody>
      </p:sp>
      <p:sp>
        <p:nvSpPr>
          <p:cNvPr id="25" name="TextBox 25"/>
          <p:cNvSpPr txBox="1"/>
          <p:nvPr/>
        </p:nvSpPr>
        <p:spPr>
          <a:xfrm>
            <a:off x="12973753" y="5213340"/>
            <a:ext cx="4780042" cy="1765676"/>
          </a:xfrm>
          <a:prstGeom prst="rect">
            <a:avLst/>
          </a:prstGeom>
        </p:spPr>
        <p:txBody>
          <a:bodyPr lIns="0" tIns="0" rIns="0" bIns="0" rtlCol="0" anchor="t">
            <a:spAutoFit/>
          </a:bodyPr>
          <a:lstStyle/>
          <a:p>
            <a:pPr>
              <a:lnSpc>
                <a:spcPts val="3499"/>
              </a:lnSpc>
            </a:pPr>
            <a:r>
              <a:rPr lang="vi-VN" sz="2500" i="1" dirty="0" err="1">
                <a:latin typeface="Open Sans" panose="020B0606030504020204" pitchFamily="34" charset="0"/>
                <a:ea typeface="Open Sans" panose="020B0606030504020204" pitchFamily="34" charset="0"/>
                <a:cs typeface="Open Sans" panose="020B0606030504020204" pitchFamily="34" charset="0"/>
              </a:rPr>
              <a:t>Burndown</a:t>
            </a:r>
            <a:r>
              <a:rPr lang="vi-VN" sz="2500" dirty="0">
                <a:latin typeface="Open Sans" panose="020B0606030504020204" pitchFamily="34" charset="0"/>
                <a:ea typeface="Open Sans" panose="020B0606030504020204" pitchFamily="34" charset="0"/>
                <a:cs typeface="Open Sans" panose="020B0606030504020204" pitchFamily="34" charset="0"/>
              </a:rPr>
              <a:t>, </a:t>
            </a:r>
            <a:r>
              <a:rPr lang="vi-VN" sz="2500" i="1" dirty="0" err="1">
                <a:latin typeface="Open Sans" panose="020B0606030504020204" pitchFamily="34" charset="0"/>
                <a:ea typeface="Open Sans" panose="020B0606030504020204" pitchFamily="34" charset="0"/>
                <a:cs typeface="Open Sans" panose="020B0606030504020204" pitchFamily="34" charset="0"/>
              </a:rPr>
              <a:t>Definition</a:t>
            </a:r>
            <a:r>
              <a:rPr lang="vi-VN" sz="2500" i="1" dirty="0">
                <a:latin typeface="Open Sans" panose="020B0606030504020204" pitchFamily="34" charset="0"/>
                <a:ea typeface="Open Sans" panose="020B0606030504020204" pitchFamily="34" charset="0"/>
                <a:cs typeface="Open Sans" panose="020B0606030504020204" pitchFamily="34" charset="0"/>
              </a:rPr>
              <a:t> </a:t>
            </a:r>
            <a:r>
              <a:rPr lang="vi-VN" sz="2500" i="1" dirty="0" err="1">
                <a:latin typeface="Open Sans" panose="020B0606030504020204" pitchFamily="34" charset="0"/>
                <a:ea typeface="Open Sans" panose="020B0606030504020204" pitchFamily="34" charset="0"/>
                <a:cs typeface="Open Sans" panose="020B0606030504020204" pitchFamily="34" charset="0"/>
              </a:rPr>
              <a:t>of</a:t>
            </a:r>
            <a:r>
              <a:rPr lang="vi-VN" sz="2500" i="1" dirty="0">
                <a:latin typeface="Open Sans" panose="020B0606030504020204" pitchFamily="34" charset="0"/>
                <a:ea typeface="Open Sans" panose="020B0606030504020204" pitchFamily="34" charset="0"/>
                <a:cs typeface="Open Sans" panose="020B0606030504020204" pitchFamily="34" charset="0"/>
              </a:rPr>
              <a:t> </a:t>
            </a:r>
            <a:r>
              <a:rPr lang="vi-VN" sz="2500" i="1" dirty="0" err="1">
                <a:latin typeface="Open Sans" panose="020B0606030504020204" pitchFamily="34" charset="0"/>
                <a:ea typeface="Open Sans" panose="020B0606030504020204" pitchFamily="34" charset="0"/>
                <a:cs typeface="Open Sans" panose="020B0606030504020204" pitchFamily="34" charset="0"/>
              </a:rPr>
              <a:t>Done</a:t>
            </a:r>
            <a:r>
              <a:rPr lang="vi-VN" sz="2500" i="1" dirty="0">
                <a:latin typeface="Open Sans" panose="020B0606030504020204" pitchFamily="34" charset="0"/>
                <a:ea typeface="Open Sans" panose="020B0606030504020204" pitchFamily="34" charset="0"/>
                <a:cs typeface="Open Sans" panose="020B0606030504020204" pitchFamily="34" charset="0"/>
              </a:rPr>
              <a:t> (</a:t>
            </a:r>
            <a:r>
              <a:rPr lang="vi-VN" sz="2500" i="1" dirty="0" err="1">
                <a:latin typeface="Open Sans" panose="020B0606030504020204" pitchFamily="34" charset="0"/>
                <a:ea typeface="Open Sans" panose="020B0606030504020204" pitchFamily="34" charset="0"/>
                <a:cs typeface="Open Sans" panose="020B0606030504020204" pitchFamily="34" charset="0"/>
              </a:rPr>
              <a:t>DoD</a:t>
            </a:r>
            <a:r>
              <a:rPr lang="vi-VN" sz="2500" i="1" dirty="0">
                <a:latin typeface="Open Sans" panose="020B0606030504020204" pitchFamily="34" charset="0"/>
                <a:ea typeface="Open Sans" panose="020B0606030504020204" pitchFamily="34" charset="0"/>
                <a:cs typeface="Open Sans" panose="020B0606030504020204" pitchFamily="34" charset="0"/>
              </a:rPr>
              <a:t>)</a:t>
            </a:r>
            <a:r>
              <a:rPr lang="vi-VN" sz="2500" dirty="0">
                <a:latin typeface="Open Sans" panose="020B0606030504020204" pitchFamily="34" charset="0"/>
                <a:ea typeface="Open Sans" panose="020B0606030504020204" pitchFamily="34" charset="0"/>
                <a:cs typeface="Open Sans" panose="020B0606030504020204" pitchFamily="34" charset="0"/>
              </a:rPr>
              <a:t> và </a:t>
            </a:r>
            <a:r>
              <a:rPr lang="vi-VN" sz="2500" i="1" dirty="0" err="1">
                <a:latin typeface="Open Sans" panose="020B0606030504020204" pitchFamily="34" charset="0"/>
                <a:ea typeface="Open Sans" panose="020B0606030504020204" pitchFamily="34" charset="0"/>
                <a:cs typeface="Open Sans" panose="020B0606030504020204" pitchFamily="34" charset="0"/>
              </a:rPr>
              <a:t>Daily</a:t>
            </a:r>
            <a:r>
              <a:rPr lang="vi-VN" sz="2500" i="1" dirty="0">
                <a:latin typeface="Open Sans" panose="020B0606030504020204" pitchFamily="34" charset="0"/>
                <a:ea typeface="Open Sans" panose="020B0606030504020204" pitchFamily="34" charset="0"/>
                <a:cs typeface="Open Sans" panose="020B0606030504020204" pitchFamily="34" charset="0"/>
              </a:rPr>
              <a:t> </a:t>
            </a:r>
            <a:r>
              <a:rPr lang="vi-VN" sz="2500" i="1" dirty="0" err="1">
                <a:latin typeface="Open Sans" panose="020B0606030504020204" pitchFamily="34" charset="0"/>
                <a:ea typeface="Open Sans" panose="020B0606030504020204" pitchFamily="34" charset="0"/>
                <a:cs typeface="Open Sans" panose="020B0606030504020204" pitchFamily="34" charset="0"/>
              </a:rPr>
              <a:t>Meeting</a:t>
            </a:r>
            <a:r>
              <a:rPr lang="vi-VN" sz="2500" dirty="0">
                <a:latin typeface="Open Sans" panose="020B0606030504020204" pitchFamily="34" charset="0"/>
                <a:ea typeface="Open Sans" panose="020B0606030504020204" pitchFamily="34" charset="0"/>
                <a:cs typeface="Open Sans" panose="020B0606030504020204" pitchFamily="34" charset="0"/>
              </a:rPr>
              <a:t> giúp theo dõi tiến độ, đảm bảo chất lượng từng chức năng</a:t>
            </a:r>
            <a:r>
              <a:rPr lang="en-US" sz="2499" dirty="0">
                <a:solidFill>
                  <a:srgbClr val="2C1F36"/>
                </a:solidFill>
                <a:latin typeface="Open Sans"/>
                <a:ea typeface="Open Sans"/>
                <a:cs typeface="Open Sans"/>
                <a:sym typeface="Open Sans"/>
              </a:rPr>
              <a:t>.</a:t>
            </a:r>
          </a:p>
        </p:txBody>
      </p:sp>
      <p:sp>
        <p:nvSpPr>
          <p:cNvPr id="26" name="TextBox 26"/>
          <p:cNvSpPr txBox="1"/>
          <p:nvPr/>
        </p:nvSpPr>
        <p:spPr>
          <a:xfrm>
            <a:off x="13269017" y="4512545"/>
            <a:ext cx="3702855" cy="461665"/>
          </a:xfrm>
          <a:prstGeom prst="rect">
            <a:avLst/>
          </a:prstGeom>
        </p:spPr>
        <p:txBody>
          <a:bodyPr wrap="square"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CÔNG CỤ HỖ TRỢ</a:t>
            </a:r>
            <a:r>
              <a:rPr lang="en-US" sz="3000" b="1" dirty="0">
                <a:solidFill>
                  <a:srgbClr val="5E50A0"/>
                </a:solidFill>
                <a:latin typeface="Open Sans Bold"/>
                <a:ea typeface="Open Sans Bold"/>
                <a:cs typeface="Open Sans Bold"/>
                <a:sym typeface="Open Sans Bold"/>
              </a:rPr>
              <a:t>: </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sp>
        <p:nvSpPr>
          <p:cNvPr id="2" name="Freeform 2"/>
          <p:cNvSpPr/>
          <p:nvPr/>
        </p:nvSpPr>
        <p:spPr>
          <a:xfrm rot="-10800000">
            <a:off x="14056843" y="0"/>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24988" y="8454365"/>
            <a:ext cx="1934312" cy="761636"/>
          </a:xfrm>
          <a:custGeom>
            <a:avLst/>
            <a:gdLst/>
            <a:ahLst/>
            <a:cxnLst/>
            <a:rect l="l" t="t" r="r" b="b"/>
            <a:pathLst>
              <a:path w="1934312" h="761636">
                <a:moveTo>
                  <a:pt x="0" y="0"/>
                </a:moveTo>
                <a:lnTo>
                  <a:pt x="1934312" y="0"/>
                </a:lnTo>
                <a:lnTo>
                  <a:pt x="1934312" y="761635"/>
                </a:lnTo>
                <a:lnTo>
                  <a:pt x="0" y="761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395235" y="8454365"/>
            <a:ext cx="13388208" cy="803935"/>
            <a:chOff x="0" y="0"/>
            <a:chExt cx="3526113" cy="211736"/>
          </a:xfrm>
        </p:grpSpPr>
        <p:sp>
          <p:nvSpPr>
            <p:cNvPr id="5" name="Freeform 5"/>
            <p:cNvSpPr/>
            <p:nvPr/>
          </p:nvSpPr>
          <p:spPr>
            <a:xfrm>
              <a:off x="0" y="0"/>
              <a:ext cx="3526113" cy="211736"/>
            </a:xfrm>
            <a:custGeom>
              <a:avLst/>
              <a:gdLst/>
              <a:ahLst/>
              <a:cxnLst/>
              <a:rect l="l" t="t" r="r" b="b"/>
              <a:pathLst>
                <a:path w="3526113" h="211736">
                  <a:moveTo>
                    <a:pt x="0" y="0"/>
                  </a:moveTo>
                  <a:lnTo>
                    <a:pt x="3526113" y="0"/>
                  </a:lnTo>
                  <a:lnTo>
                    <a:pt x="3526113" y="211736"/>
                  </a:lnTo>
                  <a:lnTo>
                    <a:pt x="0" y="211736"/>
                  </a:lnTo>
                  <a:close/>
                </a:path>
              </a:pathLst>
            </a:custGeom>
            <a:solidFill>
              <a:srgbClr val="76ADE5"/>
            </a:solidFill>
          </p:spPr>
        </p:sp>
        <p:sp>
          <p:nvSpPr>
            <p:cNvPr id="6" name="TextBox 6"/>
            <p:cNvSpPr txBox="1"/>
            <p:nvPr/>
          </p:nvSpPr>
          <p:spPr>
            <a:xfrm>
              <a:off x="0" y="-38100"/>
              <a:ext cx="3526113" cy="24983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8225274"/>
            <a:ext cx="14488262" cy="803935"/>
            <a:chOff x="0" y="0"/>
            <a:chExt cx="3815839" cy="211736"/>
          </a:xfrm>
        </p:grpSpPr>
        <p:sp>
          <p:nvSpPr>
            <p:cNvPr id="8" name="Freeform 8"/>
            <p:cNvSpPr/>
            <p:nvPr/>
          </p:nvSpPr>
          <p:spPr>
            <a:xfrm>
              <a:off x="0" y="0"/>
              <a:ext cx="3815838" cy="211736"/>
            </a:xfrm>
            <a:custGeom>
              <a:avLst/>
              <a:gdLst/>
              <a:ahLst/>
              <a:cxnLst/>
              <a:rect l="l" t="t" r="r" b="b"/>
              <a:pathLst>
                <a:path w="3815838" h="211736">
                  <a:moveTo>
                    <a:pt x="0" y="0"/>
                  </a:moveTo>
                  <a:lnTo>
                    <a:pt x="3815838" y="0"/>
                  </a:lnTo>
                  <a:lnTo>
                    <a:pt x="3815838" y="211736"/>
                  </a:lnTo>
                  <a:lnTo>
                    <a:pt x="0" y="211736"/>
                  </a:lnTo>
                  <a:close/>
                </a:path>
              </a:pathLst>
            </a:custGeom>
            <a:solidFill>
              <a:srgbClr val="5E50A0"/>
            </a:solidFill>
          </p:spPr>
        </p:sp>
        <p:sp>
          <p:nvSpPr>
            <p:cNvPr id="9" name="TextBox 9"/>
            <p:cNvSpPr txBox="1"/>
            <p:nvPr/>
          </p:nvSpPr>
          <p:spPr>
            <a:xfrm>
              <a:off x="0" y="-38100"/>
              <a:ext cx="3815839" cy="24983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22150" y="8225274"/>
            <a:ext cx="1475840" cy="803935"/>
            <a:chOff x="0" y="0"/>
            <a:chExt cx="388699" cy="211736"/>
          </a:xfrm>
        </p:grpSpPr>
        <p:sp>
          <p:nvSpPr>
            <p:cNvPr id="11" name="Freeform 11"/>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12" name="TextBox 12"/>
            <p:cNvSpPr txBox="1"/>
            <p:nvPr/>
          </p:nvSpPr>
          <p:spPr>
            <a:xfrm>
              <a:off x="0" y="-38100"/>
              <a:ext cx="388699" cy="249836"/>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6891667" y="-1488134"/>
            <a:ext cx="7558495" cy="2217578"/>
            <a:chOff x="0" y="0"/>
            <a:chExt cx="724938" cy="212689"/>
          </a:xfrm>
        </p:grpSpPr>
        <p:sp>
          <p:nvSpPr>
            <p:cNvPr id="29" name="Freeform 29"/>
            <p:cNvSpPr/>
            <p:nvPr/>
          </p:nvSpPr>
          <p:spPr>
            <a:xfrm>
              <a:off x="0" y="0"/>
              <a:ext cx="724938" cy="212689"/>
            </a:xfrm>
            <a:custGeom>
              <a:avLst/>
              <a:gdLst/>
              <a:ahLst/>
              <a:cxnLst/>
              <a:rect l="l" t="t" r="r" b="b"/>
              <a:pathLst>
                <a:path w="724938" h="212689">
                  <a:moveTo>
                    <a:pt x="521738" y="0"/>
                  </a:moveTo>
                  <a:lnTo>
                    <a:pt x="0" y="0"/>
                  </a:lnTo>
                  <a:lnTo>
                    <a:pt x="203200" y="212689"/>
                  </a:lnTo>
                  <a:lnTo>
                    <a:pt x="724938" y="212689"/>
                  </a:lnTo>
                  <a:lnTo>
                    <a:pt x="521738" y="0"/>
                  </a:lnTo>
                  <a:close/>
                </a:path>
              </a:pathLst>
            </a:custGeom>
            <a:solidFill>
              <a:srgbClr val="000000">
                <a:alpha val="0"/>
              </a:srgbClr>
            </a:solidFill>
            <a:ln w="76200" cap="sq">
              <a:solidFill>
                <a:srgbClr val="76ADE5"/>
              </a:solidFill>
              <a:prstDash val="solid"/>
              <a:miter/>
            </a:ln>
          </p:spPr>
        </p:sp>
        <p:sp>
          <p:nvSpPr>
            <p:cNvPr id="30" name="TextBox 30"/>
            <p:cNvSpPr txBox="1"/>
            <p:nvPr/>
          </p:nvSpPr>
          <p:spPr>
            <a:xfrm>
              <a:off x="101600" y="-38100"/>
              <a:ext cx="521738" cy="25078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1175814" y="1499739"/>
            <a:ext cx="12331046" cy="1269578"/>
          </a:xfrm>
          <a:prstGeom prst="rect">
            <a:avLst/>
          </a:prstGeom>
        </p:spPr>
        <p:txBody>
          <a:bodyPr lIns="0" tIns="0" rIns="0" bIns="0" rtlCol="0" anchor="t">
            <a:spAutoFit/>
          </a:bodyPr>
          <a:lstStyle/>
          <a:p>
            <a:pPr algn="l">
              <a:lnSpc>
                <a:spcPts val="9900"/>
              </a:lnSpc>
            </a:pPr>
            <a:r>
              <a:rPr lang="vi-VN" sz="9000" dirty="0">
                <a:solidFill>
                  <a:srgbClr val="5E50A0"/>
                </a:solidFill>
                <a:latin typeface="Anton"/>
                <a:ea typeface="Anton"/>
                <a:cs typeface="Anton"/>
                <a:sym typeface="Anton"/>
              </a:rPr>
              <a:t>YÊU CẦU CHỨC NĂNG</a:t>
            </a:r>
            <a:endParaRPr lang="en-US" sz="9000" dirty="0">
              <a:solidFill>
                <a:srgbClr val="794897"/>
              </a:solidFill>
              <a:latin typeface="Anton"/>
              <a:ea typeface="Anton"/>
              <a:cs typeface="Anton"/>
              <a:sym typeface="Anton"/>
            </a:endParaRPr>
          </a:p>
        </p:txBody>
      </p:sp>
      <p:sp>
        <p:nvSpPr>
          <p:cNvPr id="32" name="TextBox 32"/>
          <p:cNvSpPr txBox="1"/>
          <p:nvPr/>
        </p:nvSpPr>
        <p:spPr>
          <a:xfrm>
            <a:off x="1059793" y="4114800"/>
            <a:ext cx="6636407" cy="3568926"/>
          </a:xfrm>
          <a:prstGeom prst="rect">
            <a:avLst/>
          </a:prstGeom>
        </p:spPr>
        <p:txBody>
          <a:bodyPr wrap="square" lIns="0" tIns="0" rIns="0" bIns="0" rtlCol="0" anchor="t">
            <a:spAutoFit/>
          </a:bodyPr>
          <a:lstStyle/>
          <a:p>
            <a:pPr marL="342900" indent="-342900">
              <a:lnSpc>
                <a:spcPts val="3499"/>
              </a:lnSpc>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Đăng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ký</a:t>
            </a:r>
            <a:r>
              <a:rPr lang="en-US" sz="2500" dirty="0">
                <a:latin typeface="Open Sans" panose="020B0606030504020204" pitchFamily="34" charset="0"/>
                <a:ea typeface="Open Sans" panose="020B0606030504020204" pitchFamily="34" charset="0"/>
                <a:cs typeface="Open Sans" panose="020B0606030504020204" pitchFamily="34" charset="0"/>
              </a:rPr>
              <a:t> / </a:t>
            </a:r>
            <a:r>
              <a:rPr lang="en-US" sz="2500" dirty="0" err="1">
                <a:latin typeface="Open Sans" panose="020B0606030504020204" pitchFamily="34" charset="0"/>
                <a:ea typeface="Open Sans" panose="020B0606030504020204" pitchFamily="34" charset="0"/>
                <a:cs typeface="Open Sans" panose="020B0606030504020204" pitchFamily="34" charset="0"/>
              </a:rPr>
              <a:t>đăng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nhập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tài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khoản</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499"/>
              </a:lnSpc>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Tìm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kiếm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lọc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xem</a:t>
            </a:r>
            <a:r>
              <a:rPr lang="en-US" sz="2500" dirty="0">
                <a:latin typeface="Open Sans" panose="020B0606030504020204" pitchFamily="34" charset="0"/>
                <a:ea typeface="Open Sans" panose="020B0606030504020204" pitchFamily="34" charset="0"/>
                <a:cs typeface="Open Sans" panose="020B0606030504020204" pitchFamily="34" charset="0"/>
              </a:rPr>
              <a:t> chi </a:t>
            </a:r>
            <a:r>
              <a:rPr lang="en-US" sz="2500" dirty="0" err="1">
                <a:latin typeface="Open Sans" panose="020B0606030504020204" pitchFamily="34" charset="0"/>
                <a:ea typeface="Open Sans" panose="020B0606030504020204" pitchFamily="34" charset="0"/>
                <a:cs typeface="Open Sans" panose="020B0606030504020204" pitchFamily="34" charset="0"/>
              </a:rPr>
              <a:t>tiết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sản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phẩm</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499"/>
              </a:lnSpc>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Quản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giỏ</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đặt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thanh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toán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trực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tuyến</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499"/>
              </a:lnSpc>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Theo dõi trạng thái đơn hàng và xem lịch sử mua hàng.</a:t>
            </a:r>
          </a:p>
          <a:p>
            <a:pPr marL="342900" indent="-342900">
              <a:lnSpc>
                <a:spcPts val="3499"/>
              </a:lnSpc>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Gửi yêu cầu hỗ trợ, đánh giá sản phẩm, nhận thông báo ưu đãi.</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TextBox 36"/>
          <p:cNvSpPr txBox="1"/>
          <p:nvPr/>
        </p:nvSpPr>
        <p:spPr>
          <a:xfrm>
            <a:off x="1520882" y="3363057"/>
            <a:ext cx="5165156" cy="461665"/>
          </a:xfrm>
          <a:prstGeom prst="rect">
            <a:avLst/>
          </a:prstGeom>
        </p:spPr>
        <p:txBody>
          <a:bodyPr lIns="0" tIns="0" rIns="0" bIns="0" rtlCol="0" anchor="t">
            <a:spAutoFit/>
          </a:bodyPr>
          <a:lstStyle/>
          <a:p>
            <a:pPr>
              <a:lnSpc>
                <a:spcPts val="3600"/>
              </a:lnSpc>
            </a:pPr>
            <a:r>
              <a:rPr lang="en-US" sz="3200" dirty="0"/>
              <a:t>👤 </a:t>
            </a:r>
            <a:r>
              <a:rPr lang="vi-VN" sz="3200" dirty="0">
                <a:solidFill>
                  <a:srgbClr val="5E50A0"/>
                </a:solidFill>
                <a:latin typeface="Open Sans Bold" panose="020B0806030504020204" charset="0"/>
                <a:ea typeface="Open Sans Bold" panose="020B0806030504020204" charset="0"/>
                <a:cs typeface="Open Sans Bold" panose="020B0806030504020204" charset="0"/>
              </a:rPr>
              <a:t>KHÁCH HÀNG</a:t>
            </a:r>
            <a:endParaRPr lang="en-US" sz="3000" b="1" dirty="0">
              <a:solidFill>
                <a:srgbClr val="5E50A0"/>
              </a:solidFill>
              <a:latin typeface="Open Sans Bold" panose="020B0806030504020204" charset="0"/>
              <a:ea typeface="Open Sans Bold" panose="020B0806030504020204" charset="0"/>
              <a:cs typeface="Open Sans Bold" panose="020B0806030504020204" charset="0"/>
              <a:sym typeface="Open Sans Bold"/>
            </a:endParaRPr>
          </a:p>
        </p:txBody>
      </p:sp>
      <p:sp>
        <p:nvSpPr>
          <p:cNvPr id="40" name="TextBox 40"/>
          <p:cNvSpPr txBox="1"/>
          <p:nvPr/>
        </p:nvSpPr>
        <p:spPr>
          <a:xfrm>
            <a:off x="9144000" y="4114800"/>
            <a:ext cx="7558495" cy="3561296"/>
          </a:xfrm>
          <a:prstGeom prst="rect">
            <a:avLst/>
          </a:prstGeom>
        </p:spPr>
        <p:txBody>
          <a:bodyPr wrap="square" lIns="0" tIns="0" rIns="0" bIns="0" rtlCol="0" anchor="t">
            <a:spAutoFit/>
          </a:bodyPr>
          <a:lstStyle/>
          <a:p>
            <a:pPr marL="342900" indent="-342900">
              <a:lnSpc>
                <a:spcPts val="3499"/>
              </a:lnSpc>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Quản lý tài khoản người dùng và phân quyền.</a:t>
            </a:r>
          </a:p>
          <a:p>
            <a:pPr marL="342900" indent="-342900">
              <a:lnSpc>
                <a:spcPts val="3499"/>
              </a:lnSpc>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Quản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sản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phẩm</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tồn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danh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mục</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499"/>
              </a:lnSpc>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Theo dõi và xử lý đơn hàng (xác nhận, đã giao, hoàn/hủy).</a:t>
            </a:r>
          </a:p>
          <a:p>
            <a:pPr marL="342900" indent="-342900">
              <a:lnSpc>
                <a:spcPts val="3499"/>
              </a:lnSpc>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Tạo và quản lý chương trình khuyến mãi, </a:t>
            </a:r>
            <a:r>
              <a:rPr lang="vi-VN" sz="2500" dirty="0" err="1">
                <a:latin typeface="Open Sans" panose="020B0606030504020204" pitchFamily="34" charset="0"/>
                <a:ea typeface="Open Sans" panose="020B0606030504020204" pitchFamily="34" charset="0"/>
                <a:cs typeface="Open Sans" panose="020B0606030504020204" pitchFamily="34" charset="0"/>
              </a:rPr>
              <a:t>voucher</a:t>
            </a:r>
            <a:r>
              <a:rPr lang="vi-VN" sz="2500" dirty="0">
                <a:latin typeface="Open Sans" panose="020B0606030504020204" pitchFamily="34" charset="0"/>
                <a:ea typeface="Open Sans" panose="020B0606030504020204" pitchFamily="34" charset="0"/>
                <a:cs typeface="Open Sans" panose="020B0606030504020204" pitchFamily="34" charset="0"/>
              </a:rPr>
              <a:t>.</a:t>
            </a:r>
          </a:p>
          <a:p>
            <a:pPr marL="342900" indent="-342900">
              <a:lnSpc>
                <a:spcPts val="3499"/>
              </a:lnSpc>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Xem </a:t>
            </a:r>
            <a:r>
              <a:rPr lang="en-US" sz="2500" dirty="0" err="1">
                <a:latin typeface="Open Sans" panose="020B0606030504020204" pitchFamily="34" charset="0"/>
                <a:ea typeface="Open Sans" panose="020B0606030504020204" pitchFamily="34" charset="0"/>
                <a:cs typeface="Open Sans" panose="020B0606030504020204" pitchFamily="34" charset="0"/>
              </a:rPr>
              <a:t>báo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cáo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doanh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tồn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thống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kê</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hiệu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quả</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hoạt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động</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1" name="TextBox 41"/>
          <p:cNvSpPr txBox="1"/>
          <p:nvPr/>
        </p:nvSpPr>
        <p:spPr>
          <a:xfrm>
            <a:off x="9697068" y="3363057"/>
            <a:ext cx="3809792" cy="461665"/>
          </a:xfrm>
          <a:prstGeom prst="rect">
            <a:avLst/>
          </a:prstGeom>
        </p:spPr>
        <p:txBody>
          <a:bodyPr wrap="square" lIns="0" tIns="0" rIns="0" bIns="0" rtlCol="0" anchor="t">
            <a:spAutoFit/>
          </a:bodyPr>
          <a:lstStyle/>
          <a:p>
            <a:pPr>
              <a:lnSpc>
                <a:spcPts val="3600"/>
              </a:lnSpc>
            </a:pPr>
            <a:r>
              <a:rPr lang="en-US" sz="3200" dirty="0">
                <a:solidFill>
                  <a:srgbClr val="5E50A0"/>
                </a:solidFill>
                <a:latin typeface="Open Sans Bold" panose="020B0806030504020204" charset="0"/>
                <a:ea typeface="Open Sans Bold" panose="020B0806030504020204" charset="0"/>
                <a:cs typeface="Open Sans Bold" panose="020B0806030504020204" charset="0"/>
              </a:rPr>
              <a:t>🛠️</a:t>
            </a:r>
            <a:r>
              <a:rPr lang="vi-VN" sz="3200" dirty="0">
                <a:solidFill>
                  <a:srgbClr val="5E50A0"/>
                </a:solidFill>
                <a:latin typeface="Open Sans Bold" panose="020B0806030504020204" charset="0"/>
                <a:ea typeface="Open Sans Bold" panose="020B0806030504020204" charset="0"/>
                <a:cs typeface="Open Sans Bold" panose="020B0806030504020204" charset="0"/>
              </a:rPr>
              <a:t>QUẢN TRỊ VIÊN</a:t>
            </a:r>
            <a:endParaRPr lang="en-US" sz="3000" b="1" dirty="0">
              <a:solidFill>
                <a:srgbClr val="5E50A0"/>
              </a:solidFill>
              <a:latin typeface="Open Sans Bold" panose="020B0806030504020204" charset="0"/>
              <a:ea typeface="Open Sans Bold" panose="020B0806030504020204" charset="0"/>
              <a:cs typeface="Open Sans Bold" panose="020B0806030504020204" charset="0"/>
              <a:sym typeface="Open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a:extLst>
            <a:ext uri="{FF2B5EF4-FFF2-40B4-BE49-F238E27FC236}">
              <a16:creationId xmlns:a16="http://schemas.microsoft.com/office/drawing/2014/main" id="{C77BC26A-1FEE-83CA-5550-E7FF23CCBB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B1E874-DD5B-8CC0-35AF-5617CFC3EF77}"/>
              </a:ext>
            </a:extLst>
          </p:cNvPr>
          <p:cNvSpPr/>
          <p:nvPr/>
        </p:nvSpPr>
        <p:spPr>
          <a:xfrm rot="-10800000">
            <a:off x="14056843" y="0"/>
            <a:ext cx="4231157" cy="4114800"/>
          </a:xfrm>
          <a:custGeom>
            <a:avLst/>
            <a:gdLst/>
            <a:ahLst/>
            <a:cxnLst/>
            <a:rect l="l" t="t" r="r" b="b"/>
            <a:pathLst>
              <a:path w="4231157" h="4114800">
                <a:moveTo>
                  <a:pt x="0" y="0"/>
                </a:moveTo>
                <a:lnTo>
                  <a:pt x="4231157" y="0"/>
                </a:lnTo>
                <a:lnTo>
                  <a:pt x="42311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428AE5F-EEB2-8AE9-C0CE-CC9E26BD3A1B}"/>
              </a:ext>
            </a:extLst>
          </p:cNvPr>
          <p:cNvSpPr/>
          <p:nvPr/>
        </p:nvSpPr>
        <p:spPr>
          <a:xfrm>
            <a:off x="15324988" y="8454365"/>
            <a:ext cx="1934312" cy="761636"/>
          </a:xfrm>
          <a:custGeom>
            <a:avLst/>
            <a:gdLst/>
            <a:ahLst/>
            <a:cxnLst/>
            <a:rect l="l" t="t" r="r" b="b"/>
            <a:pathLst>
              <a:path w="1934312" h="761636">
                <a:moveTo>
                  <a:pt x="0" y="0"/>
                </a:moveTo>
                <a:lnTo>
                  <a:pt x="1934312" y="0"/>
                </a:lnTo>
                <a:lnTo>
                  <a:pt x="1934312" y="761635"/>
                </a:lnTo>
                <a:lnTo>
                  <a:pt x="0" y="761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a:extLst>
              <a:ext uri="{FF2B5EF4-FFF2-40B4-BE49-F238E27FC236}">
                <a16:creationId xmlns:a16="http://schemas.microsoft.com/office/drawing/2014/main" id="{717C77E0-09C1-3D91-8907-36FE9A3EF8F9}"/>
              </a:ext>
            </a:extLst>
          </p:cNvPr>
          <p:cNvGrpSpPr/>
          <p:nvPr/>
        </p:nvGrpSpPr>
        <p:grpSpPr>
          <a:xfrm>
            <a:off x="1395235" y="8454365"/>
            <a:ext cx="13388208" cy="803935"/>
            <a:chOff x="0" y="0"/>
            <a:chExt cx="3526113" cy="211736"/>
          </a:xfrm>
        </p:grpSpPr>
        <p:sp>
          <p:nvSpPr>
            <p:cNvPr id="5" name="Freeform 5">
              <a:extLst>
                <a:ext uri="{FF2B5EF4-FFF2-40B4-BE49-F238E27FC236}">
                  <a16:creationId xmlns:a16="http://schemas.microsoft.com/office/drawing/2014/main" id="{AE72482B-2557-6AD1-10C3-939F46867964}"/>
                </a:ext>
              </a:extLst>
            </p:cNvPr>
            <p:cNvSpPr/>
            <p:nvPr/>
          </p:nvSpPr>
          <p:spPr>
            <a:xfrm>
              <a:off x="0" y="0"/>
              <a:ext cx="3526113" cy="211736"/>
            </a:xfrm>
            <a:custGeom>
              <a:avLst/>
              <a:gdLst/>
              <a:ahLst/>
              <a:cxnLst/>
              <a:rect l="l" t="t" r="r" b="b"/>
              <a:pathLst>
                <a:path w="3526113" h="211736">
                  <a:moveTo>
                    <a:pt x="0" y="0"/>
                  </a:moveTo>
                  <a:lnTo>
                    <a:pt x="3526113" y="0"/>
                  </a:lnTo>
                  <a:lnTo>
                    <a:pt x="3526113" y="211736"/>
                  </a:lnTo>
                  <a:lnTo>
                    <a:pt x="0" y="211736"/>
                  </a:lnTo>
                  <a:close/>
                </a:path>
              </a:pathLst>
            </a:custGeom>
            <a:solidFill>
              <a:srgbClr val="76ADE5"/>
            </a:solidFill>
          </p:spPr>
        </p:sp>
        <p:sp>
          <p:nvSpPr>
            <p:cNvPr id="6" name="TextBox 6">
              <a:extLst>
                <a:ext uri="{FF2B5EF4-FFF2-40B4-BE49-F238E27FC236}">
                  <a16:creationId xmlns:a16="http://schemas.microsoft.com/office/drawing/2014/main" id="{7F33E8C8-519B-C77B-6FB0-141C410309EB}"/>
                </a:ext>
              </a:extLst>
            </p:cNvPr>
            <p:cNvSpPr txBox="1"/>
            <p:nvPr/>
          </p:nvSpPr>
          <p:spPr>
            <a:xfrm>
              <a:off x="0" y="-38100"/>
              <a:ext cx="3526113" cy="249836"/>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24867B6B-3854-3851-22B7-C937FB37361D}"/>
              </a:ext>
            </a:extLst>
          </p:cNvPr>
          <p:cNvGrpSpPr/>
          <p:nvPr/>
        </p:nvGrpSpPr>
        <p:grpSpPr>
          <a:xfrm>
            <a:off x="-12975" y="8248273"/>
            <a:ext cx="14488262" cy="803935"/>
            <a:chOff x="0" y="0"/>
            <a:chExt cx="3815839" cy="211736"/>
          </a:xfrm>
        </p:grpSpPr>
        <p:sp>
          <p:nvSpPr>
            <p:cNvPr id="8" name="Freeform 8">
              <a:extLst>
                <a:ext uri="{FF2B5EF4-FFF2-40B4-BE49-F238E27FC236}">
                  <a16:creationId xmlns:a16="http://schemas.microsoft.com/office/drawing/2014/main" id="{560332B0-CECD-6FEA-1D6D-76732D19697D}"/>
                </a:ext>
              </a:extLst>
            </p:cNvPr>
            <p:cNvSpPr/>
            <p:nvPr/>
          </p:nvSpPr>
          <p:spPr>
            <a:xfrm>
              <a:off x="0" y="0"/>
              <a:ext cx="3815838" cy="211736"/>
            </a:xfrm>
            <a:custGeom>
              <a:avLst/>
              <a:gdLst/>
              <a:ahLst/>
              <a:cxnLst/>
              <a:rect l="l" t="t" r="r" b="b"/>
              <a:pathLst>
                <a:path w="3815838" h="211736">
                  <a:moveTo>
                    <a:pt x="0" y="0"/>
                  </a:moveTo>
                  <a:lnTo>
                    <a:pt x="3815838" y="0"/>
                  </a:lnTo>
                  <a:lnTo>
                    <a:pt x="3815838" y="211736"/>
                  </a:lnTo>
                  <a:lnTo>
                    <a:pt x="0" y="211736"/>
                  </a:lnTo>
                  <a:close/>
                </a:path>
              </a:pathLst>
            </a:custGeom>
            <a:solidFill>
              <a:srgbClr val="5E50A0"/>
            </a:solidFill>
          </p:spPr>
        </p:sp>
        <p:sp>
          <p:nvSpPr>
            <p:cNvPr id="9" name="TextBox 9">
              <a:extLst>
                <a:ext uri="{FF2B5EF4-FFF2-40B4-BE49-F238E27FC236}">
                  <a16:creationId xmlns:a16="http://schemas.microsoft.com/office/drawing/2014/main" id="{7DD7BAFC-2121-0FA2-BB9F-EF6269DB4B31}"/>
                </a:ext>
              </a:extLst>
            </p:cNvPr>
            <p:cNvSpPr txBox="1"/>
            <p:nvPr/>
          </p:nvSpPr>
          <p:spPr>
            <a:xfrm>
              <a:off x="0" y="-38100"/>
              <a:ext cx="3815839" cy="249836"/>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02DBC39E-7DDE-7897-F2AC-52655B6A0A14}"/>
              </a:ext>
            </a:extLst>
          </p:cNvPr>
          <p:cNvGrpSpPr/>
          <p:nvPr/>
        </p:nvGrpSpPr>
        <p:grpSpPr>
          <a:xfrm>
            <a:off x="-622150" y="8248273"/>
            <a:ext cx="1475840" cy="803935"/>
            <a:chOff x="0" y="0"/>
            <a:chExt cx="388699" cy="211736"/>
          </a:xfrm>
        </p:grpSpPr>
        <p:sp>
          <p:nvSpPr>
            <p:cNvPr id="11" name="Freeform 11">
              <a:extLst>
                <a:ext uri="{FF2B5EF4-FFF2-40B4-BE49-F238E27FC236}">
                  <a16:creationId xmlns:a16="http://schemas.microsoft.com/office/drawing/2014/main" id="{F6A90F6A-6797-FF38-8FFB-C03BD621235A}"/>
                </a:ext>
              </a:extLst>
            </p:cNvPr>
            <p:cNvSpPr/>
            <p:nvPr/>
          </p:nvSpPr>
          <p:spPr>
            <a:xfrm>
              <a:off x="0" y="0"/>
              <a:ext cx="388699" cy="211736"/>
            </a:xfrm>
            <a:custGeom>
              <a:avLst/>
              <a:gdLst/>
              <a:ahLst/>
              <a:cxnLst/>
              <a:rect l="l" t="t" r="r" b="b"/>
              <a:pathLst>
                <a:path w="388699" h="211736">
                  <a:moveTo>
                    <a:pt x="0" y="0"/>
                  </a:moveTo>
                  <a:lnTo>
                    <a:pt x="388699" y="0"/>
                  </a:lnTo>
                  <a:lnTo>
                    <a:pt x="388699" y="211736"/>
                  </a:lnTo>
                  <a:lnTo>
                    <a:pt x="0" y="211736"/>
                  </a:lnTo>
                  <a:close/>
                </a:path>
              </a:pathLst>
            </a:custGeom>
            <a:solidFill>
              <a:srgbClr val="794897"/>
            </a:solidFill>
          </p:spPr>
        </p:sp>
        <p:sp>
          <p:nvSpPr>
            <p:cNvPr id="12" name="TextBox 12">
              <a:extLst>
                <a:ext uri="{FF2B5EF4-FFF2-40B4-BE49-F238E27FC236}">
                  <a16:creationId xmlns:a16="http://schemas.microsoft.com/office/drawing/2014/main" id="{9AFC6AA9-68DF-30F4-AFE2-8404E2659EB3}"/>
                </a:ext>
              </a:extLst>
            </p:cNvPr>
            <p:cNvSpPr txBox="1"/>
            <p:nvPr/>
          </p:nvSpPr>
          <p:spPr>
            <a:xfrm>
              <a:off x="0" y="-38100"/>
              <a:ext cx="388699" cy="249836"/>
            </a:xfrm>
            <a:prstGeom prst="rect">
              <a:avLst/>
            </a:prstGeom>
          </p:spPr>
          <p:txBody>
            <a:bodyPr lIns="50800" tIns="50800" rIns="50800" bIns="50800" rtlCol="0" anchor="ctr"/>
            <a:lstStyle/>
            <a:p>
              <a:pPr algn="ctr">
                <a:lnSpc>
                  <a:spcPts val="2659"/>
                </a:lnSpc>
              </a:pPr>
              <a:endParaRPr/>
            </a:p>
          </p:txBody>
        </p:sp>
      </p:grpSp>
      <p:grpSp>
        <p:nvGrpSpPr>
          <p:cNvPr id="13" name="Group 13">
            <a:extLst>
              <a:ext uri="{FF2B5EF4-FFF2-40B4-BE49-F238E27FC236}">
                <a16:creationId xmlns:a16="http://schemas.microsoft.com/office/drawing/2014/main" id="{21299EE3-D037-A095-4FBC-45B4EF52100D}"/>
              </a:ext>
            </a:extLst>
          </p:cNvPr>
          <p:cNvGrpSpPr/>
          <p:nvPr/>
        </p:nvGrpSpPr>
        <p:grpSpPr>
          <a:xfrm>
            <a:off x="1087399" y="3674239"/>
            <a:ext cx="174264" cy="167111"/>
            <a:chOff x="0" y="0"/>
            <a:chExt cx="45897" cy="44013"/>
          </a:xfrm>
        </p:grpSpPr>
        <p:sp>
          <p:nvSpPr>
            <p:cNvPr id="14" name="Freeform 14">
              <a:extLst>
                <a:ext uri="{FF2B5EF4-FFF2-40B4-BE49-F238E27FC236}">
                  <a16:creationId xmlns:a16="http://schemas.microsoft.com/office/drawing/2014/main" id="{122047B6-BADE-A888-B696-DC38C702AD2F}"/>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15" name="TextBox 15">
              <a:extLst>
                <a:ext uri="{FF2B5EF4-FFF2-40B4-BE49-F238E27FC236}">
                  <a16:creationId xmlns:a16="http://schemas.microsoft.com/office/drawing/2014/main" id="{108B88EA-6567-071C-4AF9-8CF5959A15AD}"/>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grpSp>
        <p:nvGrpSpPr>
          <p:cNvPr id="16" name="Group 16">
            <a:extLst>
              <a:ext uri="{FF2B5EF4-FFF2-40B4-BE49-F238E27FC236}">
                <a16:creationId xmlns:a16="http://schemas.microsoft.com/office/drawing/2014/main" id="{3BA9A5D1-679F-9D5F-4547-9554E7644C66}"/>
              </a:ext>
            </a:extLst>
          </p:cNvPr>
          <p:cNvGrpSpPr/>
          <p:nvPr/>
        </p:nvGrpSpPr>
        <p:grpSpPr>
          <a:xfrm>
            <a:off x="6624031" y="3674239"/>
            <a:ext cx="174264" cy="167111"/>
            <a:chOff x="0" y="0"/>
            <a:chExt cx="45897" cy="44013"/>
          </a:xfrm>
        </p:grpSpPr>
        <p:sp>
          <p:nvSpPr>
            <p:cNvPr id="17" name="Freeform 17">
              <a:extLst>
                <a:ext uri="{FF2B5EF4-FFF2-40B4-BE49-F238E27FC236}">
                  <a16:creationId xmlns:a16="http://schemas.microsoft.com/office/drawing/2014/main" id="{22C5AF0D-EC06-B880-F63C-029F03E015A7}"/>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18" name="TextBox 18">
              <a:extLst>
                <a:ext uri="{FF2B5EF4-FFF2-40B4-BE49-F238E27FC236}">
                  <a16:creationId xmlns:a16="http://schemas.microsoft.com/office/drawing/2014/main" id="{1F4B4067-8C4A-98B3-C145-6DBE4C673595}"/>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grpSp>
        <p:nvGrpSpPr>
          <p:cNvPr id="19" name="Group 19">
            <a:extLst>
              <a:ext uri="{FF2B5EF4-FFF2-40B4-BE49-F238E27FC236}">
                <a16:creationId xmlns:a16="http://schemas.microsoft.com/office/drawing/2014/main" id="{7DCC202B-9D20-BAF8-D957-CA9A4B625778}"/>
              </a:ext>
            </a:extLst>
          </p:cNvPr>
          <p:cNvGrpSpPr/>
          <p:nvPr/>
        </p:nvGrpSpPr>
        <p:grpSpPr>
          <a:xfrm>
            <a:off x="6622082" y="5809042"/>
            <a:ext cx="174264" cy="167111"/>
            <a:chOff x="0" y="0"/>
            <a:chExt cx="45897" cy="44013"/>
          </a:xfrm>
        </p:grpSpPr>
        <p:sp>
          <p:nvSpPr>
            <p:cNvPr id="20" name="Freeform 20">
              <a:extLst>
                <a:ext uri="{FF2B5EF4-FFF2-40B4-BE49-F238E27FC236}">
                  <a16:creationId xmlns:a16="http://schemas.microsoft.com/office/drawing/2014/main" id="{17ECAF85-2A22-902F-EFCD-AA42222ADEF8}"/>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21" name="TextBox 21">
              <a:extLst>
                <a:ext uri="{FF2B5EF4-FFF2-40B4-BE49-F238E27FC236}">
                  <a16:creationId xmlns:a16="http://schemas.microsoft.com/office/drawing/2014/main" id="{3124F765-B3FC-84BE-E748-C4421191E6D7}"/>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grpSp>
        <p:nvGrpSpPr>
          <p:cNvPr id="22" name="Group 22">
            <a:extLst>
              <a:ext uri="{FF2B5EF4-FFF2-40B4-BE49-F238E27FC236}">
                <a16:creationId xmlns:a16="http://schemas.microsoft.com/office/drawing/2014/main" id="{3F0BF9C6-E64C-B896-D0B5-44F679D1F243}"/>
              </a:ext>
            </a:extLst>
          </p:cNvPr>
          <p:cNvGrpSpPr/>
          <p:nvPr/>
        </p:nvGrpSpPr>
        <p:grpSpPr>
          <a:xfrm>
            <a:off x="1085804" y="5859756"/>
            <a:ext cx="174264" cy="167111"/>
            <a:chOff x="0" y="0"/>
            <a:chExt cx="45897" cy="44013"/>
          </a:xfrm>
        </p:grpSpPr>
        <p:sp>
          <p:nvSpPr>
            <p:cNvPr id="23" name="Freeform 23">
              <a:extLst>
                <a:ext uri="{FF2B5EF4-FFF2-40B4-BE49-F238E27FC236}">
                  <a16:creationId xmlns:a16="http://schemas.microsoft.com/office/drawing/2014/main" id="{4B70E5B7-937F-3EAE-2396-16048B5A9CCB}"/>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24" name="TextBox 24">
              <a:extLst>
                <a:ext uri="{FF2B5EF4-FFF2-40B4-BE49-F238E27FC236}">
                  <a16:creationId xmlns:a16="http://schemas.microsoft.com/office/drawing/2014/main" id="{03BEDD66-5046-7D53-BE84-A19143738E65}"/>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grpSp>
        <p:nvGrpSpPr>
          <p:cNvPr id="25" name="Group 25">
            <a:extLst>
              <a:ext uri="{FF2B5EF4-FFF2-40B4-BE49-F238E27FC236}">
                <a16:creationId xmlns:a16="http://schemas.microsoft.com/office/drawing/2014/main" id="{173BF0B6-312F-3C90-0AB1-8B895007106A}"/>
              </a:ext>
            </a:extLst>
          </p:cNvPr>
          <p:cNvGrpSpPr/>
          <p:nvPr/>
        </p:nvGrpSpPr>
        <p:grpSpPr>
          <a:xfrm>
            <a:off x="12158786" y="3677373"/>
            <a:ext cx="174264" cy="167111"/>
            <a:chOff x="0" y="0"/>
            <a:chExt cx="45897" cy="44013"/>
          </a:xfrm>
        </p:grpSpPr>
        <p:sp>
          <p:nvSpPr>
            <p:cNvPr id="26" name="Freeform 26">
              <a:extLst>
                <a:ext uri="{FF2B5EF4-FFF2-40B4-BE49-F238E27FC236}">
                  <a16:creationId xmlns:a16="http://schemas.microsoft.com/office/drawing/2014/main" id="{1D755ACF-DA37-1167-3215-FDAC9DC295A1}"/>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27" name="TextBox 27">
              <a:extLst>
                <a:ext uri="{FF2B5EF4-FFF2-40B4-BE49-F238E27FC236}">
                  <a16:creationId xmlns:a16="http://schemas.microsoft.com/office/drawing/2014/main" id="{337AC757-9408-29D0-97B7-81AE0B8F03C0}"/>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grpSp>
        <p:nvGrpSpPr>
          <p:cNvPr id="28" name="Group 28">
            <a:extLst>
              <a:ext uri="{FF2B5EF4-FFF2-40B4-BE49-F238E27FC236}">
                <a16:creationId xmlns:a16="http://schemas.microsoft.com/office/drawing/2014/main" id="{E54710E0-C266-24DD-7273-BDF4E36C388B}"/>
              </a:ext>
            </a:extLst>
          </p:cNvPr>
          <p:cNvGrpSpPr/>
          <p:nvPr/>
        </p:nvGrpSpPr>
        <p:grpSpPr>
          <a:xfrm>
            <a:off x="6891667" y="-1488134"/>
            <a:ext cx="7558495" cy="2217578"/>
            <a:chOff x="0" y="0"/>
            <a:chExt cx="724938" cy="212689"/>
          </a:xfrm>
        </p:grpSpPr>
        <p:sp>
          <p:nvSpPr>
            <p:cNvPr id="29" name="Freeform 29">
              <a:extLst>
                <a:ext uri="{FF2B5EF4-FFF2-40B4-BE49-F238E27FC236}">
                  <a16:creationId xmlns:a16="http://schemas.microsoft.com/office/drawing/2014/main" id="{27281B7C-34A6-FCE7-2C63-A3900B41505A}"/>
                </a:ext>
              </a:extLst>
            </p:cNvPr>
            <p:cNvSpPr/>
            <p:nvPr/>
          </p:nvSpPr>
          <p:spPr>
            <a:xfrm>
              <a:off x="0" y="0"/>
              <a:ext cx="724938" cy="212689"/>
            </a:xfrm>
            <a:custGeom>
              <a:avLst/>
              <a:gdLst/>
              <a:ahLst/>
              <a:cxnLst/>
              <a:rect l="l" t="t" r="r" b="b"/>
              <a:pathLst>
                <a:path w="724938" h="212689">
                  <a:moveTo>
                    <a:pt x="521738" y="0"/>
                  </a:moveTo>
                  <a:lnTo>
                    <a:pt x="0" y="0"/>
                  </a:lnTo>
                  <a:lnTo>
                    <a:pt x="203200" y="212689"/>
                  </a:lnTo>
                  <a:lnTo>
                    <a:pt x="724938" y="212689"/>
                  </a:lnTo>
                  <a:lnTo>
                    <a:pt x="521738" y="0"/>
                  </a:lnTo>
                  <a:close/>
                </a:path>
              </a:pathLst>
            </a:custGeom>
            <a:solidFill>
              <a:srgbClr val="000000">
                <a:alpha val="0"/>
              </a:srgbClr>
            </a:solidFill>
            <a:ln w="76200" cap="sq">
              <a:solidFill>
                <a:srgbClr val="76ADE5"/>
              </a:solidFill>
              <a:prstDash val="solid"/>
              <a:miter/>
            </a:ln>
          </p:spPr>
        </p:sp>
        <p:sp>
          <p:nvSpPr>
            <p:cNvPr id="30" name="TextBox 30">
              <a:extLst>
                <a:ext uri="{FF2B5EF4-FFF2-40B4-BE49-F238E27FC236}">
                  <a16:creationId xmlns:a16="http://schemas.microsoft.com/office/drawing/2014/main" id="{F7A5195D-B162-2D04-7360-30BB414DE0F5}"/>
                </a:ext>
              </a:extLst>
            </p:cNvPr>
            <p:cNvSpPr txBox="1"/>
            <p:nvPr/>
          </p:nvSpPr>
          <p:spPr>
            <a:xfrm>
              <a:off x="101600" y="-38100"/>
              <a:ext cx="521738" cy="250789"/>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a:extLst>
              <a:ext uri="{FF2B5EF4-FFF2-40B4-BE49-F238E27FC236}">
                <a16:creationId xmlns:a16="http://schemas.microsoft.com/office/drawing/2014/main" id="{388DF0B1-D08D-8E8E-BBD0-6C7D9884182C}"/>
              </a:ext>
            </a:extLst>
          </p:cNvPr>
          <p:cNvSpPr txBox="1"/>
          <p:nvPr/>
        </p:nvSpPr>
        <p:spPr>
          <a:xfrm>
            <a:off x="1062274" y="1560942"/>
            <a:ext cx="12331046" cy="1269578"/>
          </a:xfrm>
          <a:prstGeom prst="rect">
            <a:avLst/>
          </a:prstGeom>
        </p:spPr>
        <p:txBody>
          <a:bodyPr lIns="0" tIns="0" rIns="0" bIns="0" rtlCol="0" anchor="t">
            <a:spAutoFit/>
          </a:bodyPr>
          <a:lstStyle/>
          <a:p>
            <a:pPr algn="l">
              <a:lnSpc>
                <a:spcPts val="9900"/>
              </a:lnSpc>
            </a:pPr>
            <a:r>
              <a:rPr lang="vi-VN" sz="9000" dirty="0">
                <a:solidFill>
                  <a:srgbClr val="794897"/>
                </a:solidFill>
                <a:latin typeface="Anton"/>
                <a:ea typeface="Anton"/>
                <a:cs typeface="Anton"/>
                <a:sym typeface="Anton"/>
              </a:rPr>
              <a:t>YÊU CẦU PHI CHỨC NĂNG</a:t>
            </a:r>
            <a:endParaRPr lang="en-US" sz="9000" dirty="0">
              <a:solidFill>
                <a:srgbClr val="794897"/>
              </a:solidFill>
              <a:latin typeface="Anton"/>
              <a:ea typeface="Anton"/>
              <a:cs typeface="Anton"/>
              <a:sym typeface="Anton"/>
            </a:endParaRPr>
          </a:p>
        </p:txBody>
      </p:sp>
      <p:sp>
        <p:nvSpPr>
          <p:cNvPr id="32" name="TextBox 32">
            <a:extLst>
              <a:ext uri="{FF2B5EF4-FFF2-40B4-BE49-F238E27FC236}">
                <a16:creationId xmlns:a16="http://schemas.microsoft.com/office/drawing/2014/main" id="{E1E57C61-8075-DC4A-4B9F-C6D9BCBCF61E}"/>
              </a:ext>
            </a:extLst>
          </p:cNvPr>
          <p:cNvSpPr txBox="1"/>
          <p:nvPr/>
        </p:nvSpPr>
        <p:spPr>
          <a:xfrm>
            <a:off x="1053825" y="4141654"/>
            <a:ext cx="4780042" cy="87588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Tải trang &lt; 5 giây, xử lý ≥ 500 đơn/phút.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3" name="TextBox 33">
            <a:extLst>
              <a:ext uri="{FF2B5EF4-FFF2-40B4-BE49-F238E27FC236}">
                <a16:creationId xmlns:a16="http://schemas.microsoft.com/office/drawing/2014/main" id="{84F8005C-5668-28AF-2F87-0C4D20E27BE8}"/>
              </a:ext>
            </a:extLst>
          </p:cNvPr>
          <p:cNvSpPr txBox="1"/>
          <p:nvPr/>
        </p:nvSpPr>
        <p:spPr>
          <a:xfrm>
            <a:off x="6586547" y="4141654"/>
            <a:ext cx="4780042" cy="86825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M</a:t>
            </a:r>
            <a:r>
              <a:rPr lang="en-US" sz="2500" dirty="0">
                <a:latin typeface="Open Sans" panose="020B0606030504020204" pitchFamily="34" charset="0"/>
                <a:ea typeface="Open Sans" panose="020B0606030504020204" pitchFamily="34" charset="0"/>
                <a:cs typeface="Open Sans" panose="020B0606030504020204" pitchFamily="34" charset="0"/>
              </a:rPr>
              <a:t>ã </a:t>
            </a:r>
            <a:r>
              <a:rPr lang="en-US" sz="2500" dirty="0" err="1">
                <a:latin typeface="Open Sans" panose="020B0606030504020204" pitchFamily="34" charset="0"/>
                <a:ea typeface="Open Sans" panose="020B0606030504020204" pitchFamily="34" charset="0"/>
                <a:cs typeface="Open Sans" panose="020B0606030504020204" pitchFamily="34" charset="0"/>
              </a:rPr>
              <a:t>hóa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dữ</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liệu</a:t>
            </a:r>
            <a:r>
              <a:rPr lang="en-US" sz="2500" dirty="0">
                <a:latin typeface="Open Sans" panose="020B0606030504020204" pitchFamily="34" charset="0"/>
                <a:ea typeface="Open Sans" panose="020B0606030504020204" pitchFamily="34" charset="0"/>
                <a:cs typeface="Open Sans" panose="020B0606030504020204" pitchFamily="34" charset="0"/>
              </a:rPr>
              <a:t> (AES-256), </a:t>
            </a:r>
            <a:r>
              <a:rPr lang="en-US" sz="2500" dirty="0" err="1">
                <a:latin typeface="Open Sans" panose="020B0606030504020204" pitchFamily="34" charset="0"/>
                <a:ea typeface="Open Sans" panose="020B0606030504020204" pitchFamily="34" charset="0"/>
                <a:cs typeface="Open Sans" panose="020B0606030504020204" pitchFamily="34" charset="0"/>
              </a:rPr>
              <a:t>xác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thực</a:t>
            </a:r>
            <a:r>
              <a:rPr lang="en-US" sz="2500" dirty="0">
                <a:latin typeface="Open Sans" panose="020B0606030504020204" pitchFamily="34" charset="0"/>
                <a:ea typeface="Open Sans" panose="020B0606030504020204" pitchFamily="34" charset="0"/>
                <a:cs typeface="Open Sans" panose="020B0606030504020204" pitchFamily="34" charset="0"/>
              </a:rPr>
              <a:t> 2FA, </a:t>
            </a:r>
            <a:r>
              <a:rPr lang="en-US" sz="2500" dirty="0" err="1">
                <a:latin typeface="Open Sans" panose="020B0606030504020204" pitchFamily="34" charset="0"/>
                <a:ea typeface="Open Sans" panose="020B0606030504020204" pitchFamily="34" charset="0"/>
                <a:cs typeface="Open Sans" panose="020B0606030504020204" pitchFamily="34" charset="0"/>
              </a:rPr>
              <a:t>tuân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thủ</a:t>
            </a:r>
            <a:r>
              <a:rPr lang="en-US" sz="2500" dirty="0">
                <a:latin typeface="Open Sans" panose="020B0606030504020204" pitchFamily="34" charset="0"/>
                <a:ea typeface="Open Sans" panose="020B0606030504020204" pitchFamily="34" charset="0"/>
                <a:cs typeface="Open Sans" panose="020B0606030504020204" pitchFamily="34" charset="0"/>
              </a:rPr>
              <a:t> TLS ≥ 1.2.</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4" name="TextBox 34">
            <a:extLst>
              <a:ext uri="{FF2B5EF4-FFF2-40B4-BE49-F238E27FC236}">
                <a16:creationId xmlns:a16="http://schemas.microsoft.com/office/drawing/2014/main" id="{DE6FFA54-F5CE-8AE9-87DD-E448CAF2D502}"/>
              </a:ext>
            </a:extLst>
          </p:cNvPr>
          <p:cNvSpPr txBox="1"/>
          <p:nvPr/>
        </p:nvSpPr>
        <p:spPr>
          <a:xfrm>
            <a:off x="1052230" y="6310291"/>
            <a:ext cx="4780042" cy="879793"/>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U</a:t>
            </a:r>
            <a:r>
              <a:rPr lang="en-US" sz="2500" dirty="0" err="1">
                <a:latin typeface="Open Sans" panose="020B0606030504020204" pitchFamily="34" charset="0"/>
                <a:ea typeface="Open Sans" panose="020B0606030504020204" pitchFamily="34" charset="0"/>
                <a:cs typeface="Open Sans" panose="020B0606030504020204" pitchFamily="34" charset="0"/>
              </a:rPr>
              <a:t>ptime</a:t>
            </a:r>
            <a:r>
              <a:rPr lang="en-US" sz="2500" dirty="0">
                <a:latin typeface="Open Sans" panose="020B0606030504020204" pitchFamily="34" charset="0"/>
                <a:ea typeface="Open Sans" panose="020B0606030504020204" pitchFamily="34" charset="0"/>
                <a:cs typeface="Open Sans" panose="020B0606030504020204" pitchFamily="34" charset="0"/>
              </a:rPr>
              <a:t> ≥ 99.9%, </a:t>
            </a:r>
            <a:r>
              <a:rPr lang="en-US" sz="2500" dirty="0" err="1">
                <a:latin typeface="Open Sans" panose="020B0606030504020204" pitchFamily="34" charset="0"/>
                <a:ea typeface="Open Sans" panose="020B0606030504020204" pitchFamily="34" charset="0"/>
                <a:cs typeface="Open Sans" panose="020B0606030504020204" pitchFamily="34" charset="0"/>
              </a:rPr>
              <a:t>phục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hồi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sự</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cố</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trong</a:t>
            </a:r>
            <a:r>
              <a:rPr lang="en-US" sz="2500" dirty="0">
                <a:latin typeface="Open Sans" panose="020B0606030504020204" pitchFamily="34" charset="0"/>
                <a:ea typeface="Open Sans" panose="020B0606030504020204" pitchFamily="34" charset="0"/>
                <a:cs typeface="Open Sans" panose="020B0606030504020204" pitchFamily="34" charset="0"/>
              </a:rPr>
              <a:t> ≤ 60 </a:t>
            </a:r>
            <a:r>
              <a:rPr lang="en-US" sz="2500" dirty="0" err="1">
                <a:latin typeface="Open Sans" panose="020B0606030504020204" pitchFamily="34" charset="0"/>
                <a:ea typeface="Open Sans" panose="020B0606030504020204" pitchFamily="34" charset="0"/>
                <a:cs typeface="Open Sans" panose="020B0606030504020204" pitchFamily="34" charset="0"/>
              </a:rPr>
              <a:t>phút</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5" name="TextBox 35">
            <a:extLst>
              <a:ext uri="{FF2B5EF4-FFF2-40B4-BE49-F238E27FC236}">
                <a16:creationId xmlns:a16="http://schemas.microsoft.com/office/drawing/2014/main" id="{7BA36728-6B37-974D-D0C9-A8DE2512F649}"/>
              </a:ext>
            </a:extLst>
          </p:cNvPr>
          <p:cNvSpPr txBox="1"/>
          <p:nvPr/>
        </p:nvSpPr>
        <p:spPr>
          <a:xfrm>
            <a:off x="12121302" y="4127908"/>
            <a:ext cx="4780042" cy="879793"/>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H</a:t>
            </a:r>
            <a:r>
              <a:rPr lang="en-US" sz="2500" dirty="0" err="1">
                <a:latin typeface="Open Sans" panose="020B0606030504020204" pitchFamily="34" charset="0"/>
                <a:ea typeface="Open Sans" panose="020B0606030504020204" pitchFamily="34" charset="0"/>
                <a:cs typeface="Open Sans" panose="020B0606030504020204" pitchFamily="34" charset="0"/>
              </a:rPr>
              <a:t>oạt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động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ổn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định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trên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mọi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thiết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bị</a:t>
            </a:r>
            <a:r>
              <a:rPr lang="en-US" sz="2500" dirty="0">
                <a:latin typeface="Open Sans" panose="020B0606030504020204" pitchFamily="34" charset="0"/>
                <a:ea typeface="Open Sans" panose="020B0606030504020204" pitchFamily="34" charset="0"/>
                <a:cs typeface="Open Sans" panose="020B0606030504020204" pitchFamily="34" charset="0"/>
              </a:rPr>
              <a:t> (web, mobile).</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36" name="TextBox 36">
            <a:extLst>
              <a:ext uri="{FF2B5EF4-FFF2-40B4-BE49-F238E27FC236}">
                <a16:creationId xmlns:a16="http://schemas.microsoft.com/office/drawing/2014/main" id="{3892D9CC-948E-CBAF-F1D0-C7EA34E159B8}"/>
              </a:ext>
            </a:extLst>
          </p:cNvPr>
          <p:cNvSpPr txBox="1"/>
          <p:nvPr/>
        </p:nvSpPr>
        <p:spPr>
          <a:xfrm>
            <a:off x="1449349" y="3529194"/>
            <a:ext cx="5165156"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HIỆU NĂNG</a:t>
            </a:r>
            <a:endParaRPr lang="en-US" sz="3000" b="1" dirty="0">
              <a:solidFill>
                <a:srgbClr val="5E50A0"/>
              </a:solidFill>
              <a:latin typeface="Open Sans Bold"/>
              <a:ea typeface="Open Sans Bold"/>
              <a:cs typeface="Open Sans Bold"/>
              <a:sym typeface="Open Sans Bold"/>
            </a:endParaRPr>
          </a:p>
        </p:txBody>
      </p:sp>
      <p:sp>
        <p:nvSpPr>
          <p:cNvPr id="37" name="TextBox 37">
            <a:extLst>
              <a:ext uri="{FF2B5EF4-FFF2-40B4-BE49-F238E27FC236}">
                <a16:creationId xmlns:a16="http://schemas.microsoft.com/office/drawing/2014/main" id="{55A299CE-B06C-F4AF-F747-032770F85483}"/>
              </a:ext>
            </a:extLst>
          </p:cNvPr>
          <p:cNvSpPr txBox="1"/>
          <p:nvPr/>
        </p:nvSpPr>
        <p:spPr>
          <a:xfrm>
            <a:off x="7024946" y="3529194"/>
            <a:ext cx="2894875"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BẢO MẬT</a:t>
            </a:r>
            <a:endParaRPr lang="en-US" sz="3000" b="1" dirty="0">
              <a:solidFill>
                <a:srgbClr val="5E50A0"/>
              </a:solidFill>
              <a:latin typeface="Open Sans Bold"/>
              <a:ea typeface="Open Sans Bold"/>
              <a:cs typeface="Open Sans Bold"/>
              <a:sym typeface="Open Sans Bold"/>
            </a:endParaRPr>
          </a:p>
        </p:txBody>
      </p:sp>
      <p:sp>
        <p:nvSpPr>
          <p:cNvPr id="38" name="TextBox 38">
            <a:extLst>
              <a:ext uri="{FF2B5EF4-FFF2-40B4-BE49-F238E27FC236}">
                <a16:creationId xmlns:a16="http://schemas.microsoft.com/office/drawing/2014/main" id="{CC27AEFC-3C43-DC76-09A6-21B33618D4C1}"/>
              </a:ext>
            </a:extLst>
          </p:cNvPr>
          <p:cNvSpPr txBox="1"/>
          <p:nvPr/>
        </p:nvSpPr>
        <p:spPr>
          <a:xfrm>
            <a:off x="1447754" y="5697831"/>
            <a:ext cx="2738303"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KHẢ DỤNG</a:t>
            </a:r>
            <a:endParaRPr lang="en-US" sz="3000" b="1" dirty="0">
              <a:solidFill>
                <a:srgbClr val="5E50A0"/>
              </a:solidFill>
              <a:latin typeface="Open Sans Bold"/>
              <a:ea typeface="Open Sans Bold"/>
              <a:cs typeface="Open Sans Bold"/>
              <a:sym typeface="Open Sans Bold"/>
            </a:endParaRPr>
          </a:p>
        </p:txBody>
      </p:sp>
      <p:sp>
        <p:nvSpPr>
          <p:cNvPr id="39" name="TextBox 39">
            <a:extLst>
              <a:ext uri="{FF2B5EF4-FFF2-40B4-BE49-F238E27FC236}">
                <a16:creationId xmlns:a16="http://schemas.microsoft.com/office/drawing/2014/main" id="{189B8B38-DBCE-CD32-F450-05403D33DABB}"/>
              </a:ext>
            </a:extLst>
          </p:cNvPr>
          <p:cNvSpPr txBox="1"/>
          <p:nvPr/>
        </p:nvSpPr>
        <p:spPr>
          <a:xfrm>
            <a:off x="12559701" y="3515448"/>
            <a:ext cx="2894875" cy="45720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TƯƠNG THÍCH</a:t>
            </a:r>
            <a:endParaRPr lang="en-US" sz="3000" b="1" dirty="0">
              <a:solidFill>
                <a:srgbClr val="5E50A0"/>
              </a:solidFill>
              <a:latin typeface="Open Sans Bold"/>
              <a:ea typeface="Open Sans Bold"/>
              <a:cs typeface="Open Sans Bold"/>
              <a:sym typeface="Open Sans Bold"/>
            </a:endParaRPr>
          </a:p>
        </p:txBody>
      </p:sp>
      <p:sp>
        <p:nvSpPr>
          <p:cNvPr id="40" name="TextBox 40">
            <a:extLst>
              <a:ext uri="{FF2B5EF4-FFF2-40B4-BE49-F238E27FC236}">
                <a16:creationId xmlns:a16="http://schemas.microsoft.com/office/drawing/2014/main" id="{0FE7067D-F14A-F754-8DA4-4033500F7AE4}"/>
              </a:ext>
            </a:extLst>
          </p:cNvPr>
          <p:cNvSpPr txBox="1"/>
          <p:nvPr/>
        </p:nvSpPr>
        <p:spPr>
          <a:xfrm>
            <a:off x="6588079" y="6645072"/>
            <a:ext cx="4780042" cy="875881"/>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Dễ nâng cấp, hỗ trợ nhiều người dùng đồng thời.</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1" name="TextBox 41">
            <a:extLst>
              <a:ext uri="{FF2B5EF4-FFF2-40B4-BE49-F238E27FC236}">
                <a16:creationId xmlns:a16="http://schemas.microsoft.com/office/drawing/2014/main" id="{46253AFA-F3D4-6829-E410-08B9DEBF39ED}"/>
              </a:ext>
            </a:extLst>
          </p:cNvPr>
          <p:cNvSpPr txBox="1"/>
          <p:nvPr/>
        </p:nvSpPr>
        <p:spPr>
          <a:xfrm>
            <a:off x="7024946" y="5663997"/>
            <a:ext cx="2689300" cy="92333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KHẢ NĂNG MỞ RỘNG</a:t>
            </a:r>
            <a:endParaRPr lang="en-US" sz="3000" b="1" dirty="0">
              <a:solidFill>
                <a:srgbClr val="5E50A0"/>
              </a:solidFill>
              <a:latin typeface="Open Sans Bold"/>
              <a:ea typeface="Open Sans Bold"/>
              <a:cs typeface="Open Sans Bold"/>
              <a:sym typeface="Open Sans Bold"/>
            </a:endParaRPr>
          </a:p>
        </p:txBody>
      </p:sp>
      <p:grpSp>
        <p:nvGrpSpPr>
          <p:cNvPr id="42" name="Group 25">
            <a:extLst>
              <a:ext uri="{FF2B5EF4-FFF2-40B4-BE49-F238E27FC236}">
                <a16:creationId xmlns:a16="http://schemas.microsoft.com/office/drawing/2014/main" id="{A4E80B9A-9E94-FC5C-FD94-E5FBC3765467}"/>
              </a:ext>
            </a:extLst>
          </p:cNvPr>
          <p:cNvGrpSpPr/>
          <p:nvPr/>
        </p:nvGrpSpPr>
        <p:grpSpPr>
          <a:xfrm>
            <a:off x="12144748" y="5822002"/>
            <a:ext cx="174264" cy="167111"/>
            <a:chOff x="0" y="0"/>
            <a:chExt cx="45897" cy="44013"/>
          </a:xfrm>
        </p:grpSpPr>
        <p:sp>
          <p:nvSpPr>
            <p:cNvPr id="43" name="Freeform 26">
              <a:extLst>
                <a:ext uri="{FF2B5EF4-FFF2-40B4-BE49-F238E27FC236}">
                  <a16:creationId xmlns:a16="http://schemas.microsoft.com/office/drawing/2014/main" id="{4759AE92-525C-8DCF-3CC1-76C34C9C9F08}"/>
                </a:ext>
              </a:extLst>
            </p:cNvPr>
            <p:cNvSpPr/>
            <p:nvPr/>
          </p:nvSpPr>
          <p:spPr>
            <a:xfrm>
              <a:off x="0" y="0"/>
              <a:ext cx="45897" cy="44013"/>
            </a:xfrm>
            <a:custGeom>
              <a:avLst/>
              <a:gdLst/>
              <a:ahLst/>
              <a:cxnLst/>
              <a:rect l="l" t="t" r="r" b="b"/>
              <a:pathLst>
                <a:path w="45897" h="44013">
                  <a:moveTo>
                    <a:pt x="0" y="0"/>
                  </a:moveTo>
                  <a:lnTo>
                    <a:pt x="45897" y="0"/>
                  </a:lnTo>
                  <a:lnTo>
                    <a:pt x="45897" y="44013"/>
                  </a:lnTo>
                  <a:lnTo>
                    <a:pt x="0" y="44013"/>
                  </a:lnTo>
                  <a:close/>
                </a:path>
              </a:pathLst>
            </a:custGeom>
            <a:solidFill>
              <a:srgbClr val="794897"/>
            </a:solidFill>
          </p:spPr>
        </p:sp>
        <p:sp>
          <p:nvSpPr>
            <p:cNvPr id="44" name="TextBox 27">
              <a:extLst>
                <a:ext uri="{FF2B5EF4-FFF2-40B4-BE49-F238E27FC236}">
                  <a16:creationId xmlns:a16="http://schemas.microsoft.com/office/drawing/2014/main" id="{64D5B2C7-D82B-D75D-EB0B-9EFADFC4EEF8}"/>
                </a:ext>
              </a:extLst>
            </p:cNvPr>
            <p:cNvSpPr txBox="1"/>
            <p:nvPr/>
          </p:nvSpPr>
          <p:spPr>
            <a:xfrm>
              <a:off x="0" y="-38100"/>
              <a:ext cx="45897" cy="82113"/>
            </a:xfrm>
            <a:prstGeom prst="rect">
              <a:avLst/>
            </a:prstGeom>
          </p:spPr>
          <p:txBody>
            <a:bodyPr lIns="50800" tIns="50800" rIns="50800" bIns="50800" rtlCol="0" anchor="ctr"/>
            <a:lstStyle/>
            <a:p>
              <a:pPr algn="ctr">
                <a:lnSpc>
                  <a:spcPts val="2659"/>
                </a:lnSpc>
              </a:pPr>
              <a:endParaRPr/>
            </a:p>
          </p:txBody>
        </p:sp>
      </p:grpSp>
      <p:sp>
        <p:nvSpPr>
          <p:cNvPr id="45" name="TextBox 35">
            <a:extLst>
              <a:ext uri="{FF2B5EF4-FFF2-40B4-BE49-F238E27FC236}">
                <a16:creationId xmlns:a16="http://schemas.microsoft.com/office/drawing/2014/main" id="{BE43E9EF-DBEB-3EF0-9000-E4A1ED66FED4}"/>
              </a:ext>
            </a:extLst>
          </p:cNvPr>
          <p:cNvSpPr txBox="1"/>
          <p:nvPr/>
        </p:nvSpPr>
        <p:spPr>
          <a:xfrm>
            <a:off x="12144748" y="6640946"/>
            <a:ext cx="4780042" cy="879793"/>
          </a:xfrm>
          <a:prstGeom prst="rect">
            <a:avLst/>
          </a:prstGeom>
        </p:spPr>
        <p:txBody>
          <a:bodyPr lIns="0" tIns="0" rIns="0" bIns="0" rtlCol="0" anchor="t">
            <a:spAutoFit/>
          </a:bodyPr>
          <a:lstStyle/>
          <a:p>
            <a:pPr>
              <a:lnSpc>
                <a:spcPts val="3499"/>
              </a:lnSpc>
            </a:pPr>
            <a:r>
              <a:rPr lang="vi-VN" sz="2500" dirty="0">
                <a:latin typeface="Open Sans" panose="020B0606030504020204" pitchFamily="34" charset="0"/>
                <a:ea typeface="Open Sans" panose="020B0606030504020204" pitchFamily="34" charset="0"/>
                <a:cs typeface="Open Sans" panose="020B0606030504020204" pitchFamily="34" charset="0"/>
              </a:rPr>
              <a:t>Q</a:t>
            </a:r>
            <a:r>
              <a:rPr lang="en-US" sz="2500" dirty="0" err="1">
                <a:latin typeface="Open Sans" panose="020B0606030504020204" pitchFamily="34" charset="0"/>
                <a:ea typeface="Open Sans" panose="020B0606030504020204" pitchFamily="34" charset="0"/>
                <a:cs typeface="Open Sans" panose="020B0606030504020204" pitchFamily="34" charset="0"/>
              </a:rPr>
              <a:t>uy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trình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mua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hàng</a:t>
            </a:r>
            <a:r>
              <a:rPr lang="en-US" sz="2500" dirty="0">
                <a:latin typeface="Open Sans" panose="020B0606030504020204" pitchFamily="34" charset="0"/>
                <a:ea typeface="Open Sans" panose="020B0606030504020204" pitchFamily="34" charset="0"/>
                <a:cs typeface="Open Sans" panose="020B0606030504020204" pitchFamily="34" charset="0"/>
              </a:rPr>
              <a:t> ≤ 2 </a:t>
            </a:r>
            <a:r>
              <a:rPr lang="en-US" sz="2500" dirty="0" err="1">
                <a:latin typeface="Open Sans" panose="020B0606030504020204" pitchFamily="34" charset="0"/>
                <a:ea typeface="Open Sans" panose="020B0606030504020204" pitchFamily="34" charset="0"/>
                <a:cs typeface="Open Sans" panose="020B0606030504020204" pitchFamily="34" charset="0"/>
              </a:rPr>
              <a:t>phút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giao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diện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thân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thiện</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en-US" sz="2500" dirty="0">
              <a:solidFill>
                <a:srgbClr val="2C1F36"/>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46" name="TextBox 39">
            <a:extLst>
              <a:ext uri="{FF2B5EF4-FFF2-40B4-BE49-F238E27FC236}">
                <a16:creationId xmlns:a16="http://schemas.microsoft.com/office/drawing/2014/main" id="{A6A327B6-7226-E851-9707-53D89F68BEFB}"/>
              </a:ext>
            </a:extLst>
          </p:cNvPr>
          <p:cNvSpPr txBox="1"/>
          <p:nvPr/>
        </p:nvSpPr>
        <p:spPr>
          <a:xfrm>
            <a:off x="12545663" y="5660077"/>
            <a:ext cx="2894875" cy="923330"/>
          </a:xfrm>
          <a:prstGeom prst="rect">
            <a:avLst/>
          </a:prstGeom>
        </p:spPr>
        <p:txBody>
          <a:bodyPr lIns="0" tIns="0" rIns="0" bIns="0" rtlCol="0" anchor="t">
            <a:spAutoFit/>
          </a:bodyPr>
          <a:lstStyle/>
          <a:p>
            <a:pPr algn="l">
              <a:lnSpc>
                <a:spcPts val="3600"/>
              </a:lnSpc>
            </a:pPr>
            <a:r>
              <a:rPr lang="vi-VN" sz="3000" b="1" dirty="0">
                <a:solidFill>
                  <a:srgbClr val="5E50A0"/>
                </a:solidFill>
                <a:latin typeface="Open Sans Bold"/>
                <a:ea typeface="Open Sans Bold"/>
                <a:cs typeface="Open Sans Bold"/>
                <a:sym typeface="Open Sans Bold"/>
              </a:rPr>
              <a:t>TRẢI NGHIỆM NGƯỜI DÙNG</a:t>
            </a:r>
            <a:endParaRPr lang="en-US" sz="3000" b="1" dirty="0">
              <a:solidFill>
                <a:srgbClr val="5E50A0"/>
              </a:solidFill>
              <a:latin typeface="Open Sans Bold"/>
              <a:ea typeface="Open Sans Bold"/>
              <a:cs typeface="Open Sans Bold"/>
              <a:sym typeface="Open Sans Bold"/>
            </a:endParaRPr>
          </a:p>
        </p:txBody>
      </p:sp>
      <p:grpSp>
        <p:nvGrpSpPr>
          <p:cNvPr id="47" name="Group 9">
            <a:extLst>
              <a:ext uri="{FF2B5EF4-FFF2-40B4-BE49-F238E27FC236}">
                <a16:creationId xmlns:a16="http://schemas.microsoft.com/office/drawing/2014/main" id="{E3B94866-B8F6-33EB-D78A-2B4CA64A91C8}"/>
              </a:ext>
            </a:extLst>
          </p:cNvPr>
          <p:cNvGrpSpPr/>
          <p:nvPr/>
        </p:nvGrpSpPr>
        <p:grpSpPr>
          <a:xfrm>
            <a:off x="-12516698" y="-982786"/>
            <a:ext cx="11894548" cy="2217578"/>
            <a:chOff x="0" y="0"/>
            <a:chExt cx="1140811" cy="212689"/>
          </a:xfrm>
        </p:grpSpPr>
        <p:sp>
          <p:nvSpPr>
            <p:cNvPr id="48" name="Freeform 10">
              <a:extLst>
                <a:ext uri="{FF2B5EF4-FFF2-40B4-BE49-F238E27FC236}">
                  <a16:creationId xmlns:a16="http://schemas.microsoft.com/office/drawing/2014/main" id="{3BD80F68-A69E-9022-BB25-0873EE6B8E1F}"/>
                </a:ext>
              </a:extLst>
            </p:cNvPr>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49" name="TextBox 11">
              <a:extLst>
                <a:ext uri="{FF2B5EF4-FFF2-40B4-BE49-F238E27FC236}">
                  <a16:creationId xmlns:a16="http://schemas.microsoft.com/office/drawing/2014/main" id="{F235D2EA-A4BE-EFF6-86E1-183824038E11}"/>
                </a:ext>
              </a:extLst>
            </p:cNvPr>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293020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EF0"/>
        </a:solidFill>
        <a:effectLst/>
      </p:bgPr>
    </p:bg>
    <p:spTree>
      <p:nvGrpSpPr>
        <p:cNvPr id="1" name=""/>
        <p:cNvGrpSpPr/>
        <p:nvPr/>
      </p:nvGrpSpPr>
      <p:grpSpPr>
        <a:xfrm>
          <a:off x="0" y="0"/>
          <a:ext cx="0" cy="0"/>
          <a:chOff x="0" y="0"/>
          <a:chExt cx="0" cy="0"/>
        </a:xfrm>
      </p:grpSpPr>
      <p:grpSp>
        <p:nvGrpSpPr>
          <p:cNvPr id="2" name="Group 2"/>
          <p:cNvGrpSpPr/>
          <p:nvPr/>
        </p:nvGrpSpPr>
        <p:grpSpPr>
          <a:xfrm>
            <a:off x="9871118" y="1256050"/>
            <a:ext cx="12842052" cy="6263937"/>
            <a:chOff x="0" y="0"/>
            <a:chExt cx="406400" cy="198229"/>
          </a:xfrm>
        </p:grpSpPr>
        <p:sp>
          <p:nvSpPr>
            <p:cNvPr id="3" name="Freeform 3"/>
            <p:cNvSpPr/>
            <p:nvPr/>
          </p:nvSpPr>
          <p:spPr>
            <a:xfrm>
              <a:off x="0" y="0"/>
              <a:ext cx="406400" cy="198229"/>
            </a:xfrm>
            <a:custGeom>
              <a:avLst/>
              <a:gdLst/>
              <a:ahLst/>
              <a:cxnLst/>
              <a:rect l="l" t="t" r="r" b="b"/>
              <a:pathLst>
                <a:path w="406400" h="198229">
                  <a:moveTo>
                    <a:pt x="203200" y="0"/>
                  </a:moveTo>
                  <a:lnTo>
                    <a:pt x="0" y="0"/>
                  </a:lnTo>
                  <a:lnTo>
                    <a:pt x="203200" y="198229"/>
                  </a:lnTo>
                  <a:lnTo>
                    <a:pt x="406400" y="198229"/>
                  </a:lnTo>
                  <a:lnTo>
                    <a:pt x="203200" y="0"/>
                  </a:lnTo>
                  <a:close/>
                </a:path>
              </a:pathLst>
            </a:custGeom>
            <a:blipFill>
              <a:blip r:embed="rId2"/>
              <a:stretch>
                <a:fillRect t="-14337" b="-90678"/>
              </a:stretch>
            </a:blipFill>
          </p:spPr>
        </p:sp>
      </p:grpSp>
      <p:sp>
        <p:nvSpPr>
          <p:cNvPr id="4" name="Freeform 4"/>
          <p:cNvSpPr/>
          <p:nvPr/>
        </p:nvSpPr>
        <p:spPr>
          <a:xfrm rot="-10800000">
            <a:off x="14488257" y="-1079866"/>
            <a:ext cx="5915901" cy="5753214"/>
          </a:xfrm>
          <a:custGeom>
            <a:avLst/>
            <a:gdLst/>
            <a:ahLst/>
            <a:cxnLst/>
            <a:rect l="l" t="t" r="r" b="b"/>
            <a:pathLst>
              <a:path w="5915901" h="5753214">
                <a:moveTo>
                  <a:pt x="0" y="0"/>
                </a:moveTo>
                <a:lnTo>
                  <a:pt x="5915901" y="0"/>
                </a:lnTo>
                <a:lnTo>
                  <a:pt x="5915901" y="5753214"/>
                </a:lnTo>
                <a:lnTo>
                  <a:pt x="0" y="5753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7300" y="1796741"/>
            <a:ext cx="14857500" cy="1692771"/>
          </a:xfrm>
          <a:prstGeom prst="rect">
            <a:avLst/>
          </a:prstGeom>
        </p:spPr>
        <p:txBody>
          <a:bodyPr wrap="square" lIns="0" tIns="0" rIns="0" bIns="0" rtlCol="0" anchor="t">
            <a:spAutoFit/>
          </a:bodyPr>
          <a:lstStyle/>
          <a:p>
            <a:pPr algn="l">
              <a:lnSpc>
                <a:spcPts val="13178"/>
              </a:lnSpc>
            </a:pPr>
            <a:r>
              <a:rPr lang="vi-VN" sz="11980" dirty="0">
                <a:solidFill>
                  <a:srgbClr val="5E50A0"/>
                </a:solidFill>
                <a:latin typeface="Anton"/>
                <a:ea typeface="Anton"/>
                <a:cs typeface="Anton"/>
                <a:sym typeface="Anton"/>
              </a:rPr>
              <a:t>KIẾN TRÚC HỆ THỐNG</a:t>
            </a:r>
          </a:p>
        </p:txBody>
      </p:sp>
      <p:grpSp>
        <p:nvGrpSpPr>
          <p:cNvPr id="6" name="Group 6"/>
          <p:cNvGrpSpPr/>
          <p:nvPr/>
        </p:nvGrpSpPr>
        <p:grpSpPr>
          <a:xfrm>
            <a:off x="1007944" y="-1320673"/>
            <a:ext cx="14857500" cy="2217578"/>
            <a:chOff x="0" y="0"/>
            <a:chExt cx="1140811" cy="212689"/>
          </a:xfrm>
        </p:grpSpPr>
        <p:sp>
          <p:nvSpPr>
            <p:cNvPr id="7" name="Freeform 7"/>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000000">
                <a:alpha val="0"/>
              </a:srgbClr>
            </a:solidFill>
            <a:ln w="76200" cap="sq">
              <a:solidFill>
                <a:srgbClr val="76ADE5"/>
              </a:solidFill>
              <a:prstDash val="solid"/>
              <a:miter/>
            </a:ln>
          </p:spPr>
        </p:sp>
        <p:sp>
          <p:nvSpPr>
            <p:cNvPr id="8" name="TextBox 8"/>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991600" y="-923428"/>
            <a:ext cx="11894548" cy="2217578"/>
            <a:chOff x="0" y="0"/>
            <a:chExt cx="1140811" cy="212689"/>
          </a:xfrm>
        </p:grpSpPr>
        <p:sp>
          <p:nvSpPr>
            <p:cNvPr id="10" name="Freeform 10"/>
            <p:cNvSpPr/>
            <p:nvPr/>
          </p:nvSpPr>
          <p:spPr>
            <a:xfrm>
              <a:off x="0" y="0"/>
              <a:ext cx="1140811" cy="212689"/>
            </a:xfrm>
            <a:custGeom>
              <a:avLst/>
              <a:gdLst/>
              <a:ahLst/>
              <a:cxnLst/>
              <a:rect l="l" t="t" r="r" b="b"/>
              <a:pathLst>
                <a:path w="1140811" h="212689">
                  <a:moveTo>
                    <a:pt x="937611" y="0"/>
                  </a:moveTo>
                  <a:lnTo>
                    <a:pt x="0" y="0"/>
                  </a:lnTo>
                  <a:lnTo>
                    <a:pt x="203200" y="212689"/>
                  </a:lnTo>
                  <a:lnTo>
                    <a:pt x="1140811" y="212689"/>
                  </a:lnTo>
                  <a:lnTo>
                    <a:pt x="937611" y="0"/>
                  </a:lnTo>
                  <a:close/>
                </a:path>
              </a:pathLst>
            </a:custGeom>
            <a:solidFill>
              <a:srgbClr val="5E50A0"/>
            </a:solidFill>
            <a:ln cap="sq">
              <a:noFill/>
              <a:prstDash val="solid"/>
              <a:miter/>
            </a:ln>
          </p:spPr>
        </p:sp>
        <p:sp>
          <p:nvSpPr>
            <p:cNvPr id="11" name="TextBox 11"/>
            <p:cNvSpPr txBox="1"/>
            <p:nvPr/>
          </p:nvSpPr>
          <p:spPr>
            <a:xfrm>
              <a:off x="101600" y="-38100"/>
              <a:ext cx="937611" cy="25078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5894752" y="9138192"/>
            <a:ext cx="1934312" cy="761636"/>
          </a:xfrm>
          <a:custGeom>
            <a:avLst/>
            <a:gdLst/>
            <a:ahLst/>
            <a:cxnLst/>
            <a:rect l="l" t="t" r="r" b="b"/>
            <a:pathLst>
              <a:path w="1934312" h="761636">
                <a:moveTo>
                  <a:pt x="0" y="0"/>
                </a:moveTo>
                <a:lnTo>
                  <a:pt x="1934312" y="0"/>
                </a:lnTo>
                <a:lnTo>
                  <a:pt x="1934312" y="761635"/>
                </a:lnTo>
                <a:lnTo>
                  <a:pt x="0" y="7616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Hộp Văn bản 21">
            <a:extLst>
              <a:ext uri="{FF2B5EF4-FFF2-40B4-BE49-F238E27FC236}">
                <a16:creationId xmlns:a16="http://schemas.microsoft.com/office/drawing/2014/main" id="{368404D7-C74F-92C6-B387-E79DA0181484}"/>
              </a:ext>
            </a:extLst>
          </p:cNvPr>
          <p:cNvSpPr txBox="1"/>
          <p:nvPr/>
        </p:nvSpPr>
        <p:spPr>
          <a:xfrm>
            <a:off x="1007944" y="3407327"/>
            <a:ext cx="9372600" cy="1169551"/>
          </a:xfrm>
          <a:prstGeom prst="rect">
            <a:avLst/>
          </a:prstGeom>
          <a:noFill/>
        </p:spPr>
        <p:txBody>
          <a:bodyPr wrap="square" rtlCol="0">
            <a:spAutoFit/>
          </a:bodyPr>
          <a:lstStyle/>
          <a:p>
            <a:r>
              <a:rPr lang="vi-VN" sz="7000" dirty="0" err="1">
                <a:solidFill>
                  <a:srgbClr val="794897"/>
                </a:solidFill>
                <a:latin typeface="Anton"/>
                <a:ea typeface="Anton"/>
                <a:cs typeface="Anton"/>
                <a:sym typeface="Anton"/>
              </a:rPr>
              <a:t>Three-Tier</a:t>
            </a:r>
            <a:r>
              <a:rPr lang="vi-VN" sz="7000" dirty="0">
                <a:solidFill>
                  <a:srgbClr val="794897"/>
                </a:solidFill>
                <a:latin typeface="Anton"/>
                <a:ea typeface="Anton"/>
                <a:cs typeface="Anton"/>
                <a:sym typeface="Anton"/>
              </a:rPr>
              <a:t> </a:t>
            </a:r>
            <a:r>
              <a:rPr lang="vi-VN" sz="7000" dirty="0" err="1">
                <a:solidFill>
                  <a:srgbClr val="794897"/>
                </a:solidFill>
                <a:latin typeface="Anton"/>
                <a:ea typeface="Anton"/>
                <a:cs typeface="Anton"/>
                <a:sym typeface="Anton"/>
              </a:rPr>
              <a:t>Architecture</a:t>
            </a:r>
            <a:endParaRPr lang="en-US" sz="7000" dirty="0">
              <a:solidFill>
                <a:srgbClr val="794897"/>
              </a:solidFill>
              <a:latin typeface="Anton"/>
              <a:ea typeface="Anton"/>
              <a:cs typeface="Anton"/>
              <a:sym typeface="Anton"/>
            </a:endParaRPr>
          </a:p>
        </p:txBody>
      </p:sp>
      <p:sp>
        <p:nvSpPr>
          <p:cNvPr id="23" name="Hộp Văn bản 22">
            <a:extLst>
              <a:ext uri="{FF2B5EF4-FFF2-40B4-BE49-F238E27FC236}">
                <a16:creationId xmlns:a16="http://schemas.microsoft.com/office/drawing/2014/main" id="{F5D245CC-906D-ED30-4EA9-BABF9EBE7024}"/>
              </a:ext>
            </a:extLst>
          </p:cNvPr>
          <p:cNvSpPr txBox="1"/>
          <p:nvPr/>
        </p:nvSpPr>
        <p:spPr>
          <a:xfrm>
            <a:off x="183208" y="4613031"/>
            <a:ext cx="8990100" cy="584775"/>
          </a:xfrm>
          <a:prstGeom prst="rect">
            <a:avLst/>
          </a:prstGeom>
          <a:noFill/>
        </p:spPr>
        <p:txBody>
          <a:bodyPr wrap="square" rtlCol="0">
            <a:spAutoFit/>
          </a:bodyPr>
          <a:lstStyle/>
          <a:p>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1. </a:t>
            </a:r>
            <a:r>
              <a:rPr lang="en-US"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Tầng</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a:t>
            </a:r>
            <a:r>
              <a:rPr lang="en-US"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Trình</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a:t>
            </a:r>
            <a:r>
              <a:rPr lang="en-US"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bày</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(Presentation Layer):</a:t>
            </a:r>
          </a:p>
        </p:txBody>
      </p:sp>
      <p:sp>
        <p:nvSpPr>
          <p:cNvPr id="24" name="Hộp Văn bản 23">
            <a:extLst>
              <a:ext uri="{FF2B5EF4-FFF2-40B4-BE49-F238E27FC236}">
                <a16:creationId xmlns:a16="http://schemas.microsoft.com/office/drawing/2014/main" id="{CEF1E813-106F-62F4-39E2-9B88A0012DE5}"/>
              </a:ext>
            </a:extLst>
          </p:cNvPr>
          <p:cNvSpPr txBox="1"/>
          <p:nvPr/>
        </p:nvSpPr>
        <p:spPr>
          <a:xfrm>
            <a:off x="716608" y="5233959"/>
            <a:ext cx="9693244" cy="861774"/>
          </a:xfrm>
          <a:prstGeom prst="rect">
            <a:avLst/>
          </a:prstGeom>
          <a:noFill/>
        </p:spPr>
        <p:txBody>
          <a:bodyPr wrap="square" rtlCol="0">
            <a:spAutoFit/>
          </a:bodyPr>
          <a:lstStyle/>
          <a:p>
            <a:pPr marL="285750" indent="-28575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Giao diện người dùng (UI) cho khách hàng &amp; quản trị viên.</a:t>
            </a:r>
          </a:p>
          <a:p>
            <a:pPr marL="285750" indent="-285750">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Xây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dựng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bằng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a:latin typeface="Open Sans" panose="020B0606030504020204" pitchFamily="34" charset="0"/>
                <a:ea typeface="Open Sans" panose="020B0606030504020204" pitchFamily="34" charset="0"/>
                <a:cs typeface="Open Sans" panose="020B0606030504020204" pitchFamily="34" charset="0"/>
              </a:rPr>
              <a:t>Blade + </a:t>
            </a:r>
            <a:r>
              <a:rPr lang="en-US" sz="2500" b="1" dirty="0" err="1">
                <a:latin typeface="Open Sans" panose="020B0606030504020204" pitchFamily="34" charset="0"/>
                <a:ea typeface="Open Sans" panose="020B0606030504020204" pitchFamily="34" charset="0"/>
                <a:cs typeface="Open Sans" panose="020B0606030504020204" pitchFamily="34" charset="0"/>
              </a:rPr>
              <a:t>TailwindCSS</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trong</a:t>
            </a:r>
            <a:r>
              <a:rPr lang="en-US" sz="2500" dirty="0">
                <a:latin typeface="Open Sans" panose="020B0606030504020204" pitchFamily="34" charset="0"/>
                <a:ea typeface="Open Sans" panose="020B0606030504020204" pitchFamily="34" charset="0"/>
                <a:cs typeface="Open Sans" panose="020B0606030504020204" pitchFamily="34" charset="0"/>
              </a:rPr>
              <a:t> Laravel.</a:t>
            </a:r>
          </a:p>
        </p:txBody>
      </p:sp>
      <p:sp>
        <p:nvSpPr>
          <p:cNvPr id="26" name="Hộp Văn bản 25">
            <a:extLst>
              <a:ext uri="{FF2B5EF4-FFF2-40B4-BE49-F238E27FC236}">
                <a16:creationId xmlns:a16="http://schemas.microsoft.com/office/drawing/2014/main" id="{0A883770-0D43-B27A-E15B-DCEB14F45BAD}"/>
              </a:ext>
            </a:extLst>
          </p:cNvPr>
          <p:cNvSpPr txBox="1"/>
          <p:nvPr/>
        </p:nvSpPr>
        <p:spPr>
          <a:xfrm>
            <a:off x="181027" y="6131886"/>
            <a:ext cx="8990100" cy="584775"/>
          </a:xfrm>
          <a:prstGeom prst="rect">
            <a:avLst/>
          </a:prstGeom>
          <a:noFill/>
        </p:spPr>
        <p:txBody>
          <a:bodyPr wrap="square" rtlCol="0">
            <a:spAutoFit/>
          </a:bodyPr>
          <a:lstStyle/>
          <a:p>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2. </a:t>
            </a:r>
            <a:r>
              <a:rPr lang="en-US"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Tầng</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a:t>
            </a:r>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Nghiệp Vụ </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a:t>
            </a:r>
            <a:r>
              <a:rPr lang="vi-VN"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Bussiness</a:t>
            </a:r>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a:t>
            </a:r>
            <a:r>
              <a:rPr lang="vi-VN"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Logic</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Layer):</a:t>
            </a:r>
          </a:p>
        </p:txBody>
      </p:sp>
      <p:sp>
        <p:nvSpPr>
          <p:cNvPr id="27" name="Hộp Văn bản 26">
            <a:extLst>
              <a:ext uri="{FF2B5EF4-FFF2-40B4-BE49-F238E27FC236}">
                <a16:creationId xmlns:a16="http://schemas.microsoft.com/office/drawing/2014/main" id="{49E87C16-A55C-7058-3913-8DBC5339240A}"/>
              </a:ext>
            </a:extLst>
          </p:cNvPr>
          <p:cNvSpPr txBox="1"/>
          <p:nvPr/>
        </p:nvSpPr>
        <p:spPr>
          <a:xfrm>
            <a:off x="687300" y="6752814"/>
            <a:ext cx="9693244" cy="861774"/>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Chứa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các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a:latin typeface="Open Sans" panose="020B0606030504020204" pitchFamily="34" charset="0"/>
                <a:ea typeface="Open Sans" panose="020B0606030504020204" pitchFamily="34" charset="0"/>
                <a:cs typeface="Open Sans" panose="020B0606030504020204" pitchFamily="34" charset="0"/>
              </a:rPr>
              <a:t>Controllers</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xử</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logic </a:t>
            </a:r>
            <a:r>
              <a:rPr lang="en-US" sz="2500" dirty="0" err="1">
                <a:latin typeface="Open Sans" panose="020B0606030504020204" pitchFamily="34" charset="0"/>
                <a:ea typeface="Open Sans" panose="020B0606030504020204" pitchFamily="34" charset="0"/>
                <a:cs typeface="Open Sans" panose="020B0606030504020204" pitchFamily="34" charset="0"/>
              </a:rPr>
              <a:t>nghiệp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vụ</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Điều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phối</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giữa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giao</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diện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và</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dữ</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liệu</a:t>
            </a:r>
            <a:r>
              <a:rPr lang="en-US" sz="2500" dirty="0">
                <a:latin typeface="Open Sans" panose="020B0606030504020204" pitchFamily="34" charset="0"/>
                <a:ea typeface="Open Sans" panose="020B0606030504020204" pitchFamily="34" charset="0"/>
                <a:cs typeface="Open Sans" panose="020B0606030504020204" pitchFamily="34" charset="0"/>
              </a:rPr>
              <a:t>.</a:t>
            </a:r>
          </a:p>
        </p:txBody>
      </p:sp>
      <p:sp>
        <p:nvSpPr>
          <p:cNvPr id="28" name="Hộp Văn bản 27">
            <a:extLst>
              <a:ext uri="{FF2B5EF4-FFF2-40B4-BE49-F238E27FC236}">
                <a16:creationId xmlns:a16="http://schemas.microsoft.com/office/drawing/2014/main" id="{9F5D8AF2-41AE-910E-F54E-A100D23127C4}"/>
              </a:ext>
            </a:extLst>
          </p:cNvPr>
          <p:cNvSpPr txBox="1"/>
          <p:nvPr/>
        </p:nvSpPr>
        <p:spPr>
          <a:xfrm>
            <a:off x="181027" y="7651587"/>
            <a:ext cx="8990100" cy="584775"/>
          </a:xfrm>
          <a:prstGeom prst="rect">
            <a:avLst/>
          </a:prstGeom>
          <a:noFill/>
        </p:spPr>
        <p:txBody>
          <a:bodyPr wrap="square" rtlCol="0">
            <a:spAutoFit/>
          </a:bodyPr>
          <a:lstStyle/>
          <a:p>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2. </a:t>
            </a:r>
            <a:r>
              <a:rPr lang="en-US"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Tầng</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a:t>
            </a:r>
            <a:r>
              <a:rPr lang="vi-VN"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Dữ Liệu </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a:t>
            </a:r>
            <a:r>
              <a:rPr lang="vi-VN" sz="3200" dirty="0" err="1">
                <a:solidFill>
                  <a:schemeClr val="accent4">
                    <a:lumMod val="50000"/>
                  </a:schemeClr>
                </a:solidFill>
                <a:latin typeface="Open Sans Bold" panose="020B0806030504020204" charset="0"/>
                <a:ea typeface="Open Sans Bold" panose="020B0806030504020204" charset="0"/>
                <a:cs typeface="Open Sans Bold" panose="020B0806030504020204" charset="0"/>
              </a:rPr>
              <a:t>Data</a:t>
            </a:r>
            <a:r>
              <a:rPr lang="en-US" sz="3200" dirty="0">
                <a:solidFill>
                  <a:schemeClr val="accent4">
                    <a:lumMod val="50000"/>
                  </a:schemeClr>
                </a:solidFill>
                <a:latin typeface="Open Sans Bold" panose="020B0806030504020204" charset="0"/>
                <a:ea typeface="Open Sans Bold" panose="020B0806030504020204" charset="0"/>
                <a:cs typeface="Open Sans Bold" panose="020B0806030504020204" charset="0"/>
              </a:rPr>
              <a:t> Layer):</a:t>
            </a:r>
          </a:p>
        </p:txBody>
      </p:sp>
      <p:sp>
        <p:nvSpPr>
          <p:cNvPr id="29" name="Hộp Văn bản 28">
            <a:extLst>
              <a:ext uri="{FF2B5EF4-FFF2-40B4-BE49-F238E27FC236}">
                <a16:creationId xmlns:a16="http://schemas.microsoft.com/office/drawing/2014/main" id="{027586C2-D0C0-8715-CABA-8E2091551122}"/>
              </a:ext>
            </a:extLst>
          </p:cNvPr>
          <p:cNvSpPr txBox="1"/>
          <p:nvPr/>
        </p:nvSpPr>
        <p:spPr>
          <a:xfrm>
            <a:off x="687300" y="8272515"/>
            <a:ext cx="9183818"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Quản </a:t>
            </a:r>
            <a:r>
              <a:rPr lang="en-US" sz="2500" dirty="0" err="1">
                <a:latin typeface="Open Sans" panose="020B0606030504020204" pitchFamily="34" charset="0"/>
                <a:ea typeface="Open Sans" panose="020B0606030504020204" pitchFamily="34" charset="0"/>
                <a:cs typeface="Open Sans" panose="020B0606030504020204" pitchFamily="34" charset="0"/>
              </a:rPr>
              <a:t>lý</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a:latin typeface="Open Sans" panose="020B0606030504020204" pitchFamily="34" charset="0"/>
                <a:ea typeface="Open Sans" panose="020B0606030504020204" pitchFamily="34" charset="0"/>
                <a:cs typeface="Open Sans" panose="020B0606030504020204" pitchFamily="34" charset="0"/>
              </a:rPr>
              <a:t>Repositories &amp; Database (MySQL)</a:t>
            </a:r>
            <a:r>
              <a:rPr lang="en-US" sz="2500" dirty="0">
                <a:latin typeface="Open Sans" panose="020B0606030504020204" pitchFamily="34" charset="0"/>
                <a:ea typeface="Open Sans" panose="020B0606030504020204" pitchFamily="34" charset="0"/>
                <a:cs typeface="Open Sans" panose="020B0606030504020204" pitchFamily="34" charset="0"/>
              </a:rPr>
              <a: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vi-VN" sz="2500" dirty="0">
                <a:latin typeface="Open Sans" panose="020B0606030504020204" pitchFamily="34" charset="0"/>
                <a:ea typeface="Open Sans" panose="020B0606030504020204" pitchFamily="34" charset="0"/>
                <a:cs typeface="Open Sans" panose="020B0606030504020204" pitchFamily="34" charset="0"/>
              </a:rPr>
              <a:t>Lưu trữ, truy xuất và đồng bộ thông tin sản phẩm, đơn hàng, người dùng...</a:t>
            </a:r>
            <a:endParaRPr lang="en-US" sz="25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Hộp Văn bản 29">
            <a:extLst>
              <a:ext uri="{FF2B5EF4-FFF2-40B4-BE49-F238E27FC236}">
                <a16:creationId xmlns:a16="http://schemas.microsoft.com/office/drawing/2014/main" id="{DBB6F15B-608E-427A-9FDA-22039D95AF3C}"/>
              </a:ext>
            </a:extLst>
          </p:cNvPr>
          <p:cNvSpPr txBox="1"/>
          <p:nvPr/>
        </p:nvSpPr>
        <p:spPr>
          <a:xfrm>
            <a:off x="11125247" y="5802006"/>
            <a:ext cx="4120662" cy="707886"/>
          </a:xfrm>
          <a:prstGeom prst="rect">
            <a:avLst/>
          </a:prstGeom>
          <a:noFill/>
        </p:spPr>
        <p:txBody>
          <a:bodyPr wrap="square" rtlCol="0">
            <a:spAutoFit/>
          </a:bodyPr>
          <a:lstStyle/>
          <a:p>
            <a:r>
              <a:rPr lang="vi-VN" sz="4000" dirty="0">
                <a:solidFill>
                  <a:srgbClr val="794897"/>
                </a:solidFill>
                <a:latin typeface="Anton"/>
                <a:ea typeface="Anton"/>
                <a:cs typeface="Anton"/>
                <a:sym typeface="Anton"/>
              </a:rPr>
              <a:t>Ưu Điểm:</a:t>
            </a:r>
            <a:endParaRPr lang="en-US" sz="4000" dirty="0">
              <a:solidFill>
                <a:srgbClr val="794897"/>
              </a:solidFill>
              <a:latin typeface="Anton"/>
              <a:ea typeface="Anton"/>
              <a:cs typeface="Anton"/>
              <a:sym typeface="Anton"/>
            </a:endParaRPr>
          </a:p>
        </p:txBody>
      </p:sp>
      <p:sp>
        <p:nvSpPr>
          <p:cNvPr id="31" name="Hộp Văn bản 30">
            <a:extLst>
              <a:ext uri="{FF2B5EF4-FFF2-40B4-BE49-F238E27FC236}">
                <a16:creationId xmlns:a16="http://schemas.microsoft.com/office/drawing/2014/main" id="{D56ABF57-BB2E-0C1D-595E-BCF5049AA568}"/>
              </a:ext>
            </a:extLst>
          </p:cNvPr>
          <p:cNvSpPr txBox="1"/>
          <p:nvPr/>
        </p:nvSpPr>
        <p:spPr>
          <a:xfrm>
            <a:off x="11119385" y="6537960"/>
            <a:ext cx="5915901" cy="2492990"/>
          </a:xfrm>
          <a:prstGeom prst="rect">
            <a:avLst/>
          </a:prstGeom>
          <a:noFill/>
        </p:spPr>
        <p:txBody>
          <a:bodyPr wrap="square" rtlCol="0">
            <a:spAutoFit/>
          </a:bodyPr>
          <a:lstStyle/>
          <a:p>
            <a:pPr marL="285750" indent="-285750">
              <a:buFont typeface="Arial" panose="020B0604020202020204" pitchFamily="34" charset="0"/>
              <a:buChar char="•"/>
            </a:pPr>
            <a:r>
              <a:rPr lang="en-US" sz="2500" dirty="0" err="1">
                <a:latin typeface="Open Sans" panose="020B0606030504020204" pitchFamily="34" charset="0"/>
                <a:ea typeface="Open Sans" panose="020B0606030504020204" pitchFamily="34" charset="0"/>
                <a:cs typeface="Open Sans" panose="020B0606030504020204" pitchFamily="34" charset="0"/>
              </a:rPr>
              <a:t>Phân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tách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rõ</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ràng</a:t>
            </a:r>
            <a:r>
              <a:rPr lang="en-US" sz="2500" dirty="0">
                <a:latin typeface="Open Sans" panose="020B0606030504020204" pitchFamily="34" charset="0"/>
                <a:ea typeface="Open Sans" panose="020B0606030504020204" pitchFamily="34" charset="0"/>
                <a:cs typeface="Open Sans" panose="020B0606030504020204" pitchFamily="34" charset="0"/>
              </a:rPr>
              <a:t> </a:t>
            </a:r>
            <a:endParaRPr lang="vi-VN" sz="2500" dirty="0">
              <a:latin typeface="Open Sans" panose="020B0606030504020204" pitchFamily="34" charset="0"/>
              <a:ea typeface="Open Sans" panose="020B0606030504020204" pitchFamily="34" charset="0"/>
              <a:cs typeface="Open Sans" panose="020B0606030504020204" pitchFamily="34" charset="0"/>
            </a:endParaRPr>
          </a:p>
          <a:p>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dễ</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bảo</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trì</a:t>
            </a:r>
            <a:r>
              <a:rPr lang="en-US" sz="2500" b="1" dirty="0">
                <a:latin typeface="Open Sans" panose="020B0606030504020204" pitchFamily="34" charset="0"/>
                <a:ea typeface="Open Sans" panose="020B0606030504020204" pitchFamily="34" charset="0"/>
                <a:cs typeface="Open Sans" panose="020B0606030504020204" pitchFamily="34" charset="0"/>
              </a:rPr>
              <a:t> &amp; </a:t>
            </a:r>
            <a:r>
              <a:rPr lang="en-US" sz="2500" b="1" dirty="0" err="1">
                <a:latin typeface="Open Sans" panose="020B0606030504020204" pitchFamily="34" charset="0"/>
                <a:ea typeface="Open Sans" panose="020B0606030504020204" pitchFamily="34" charset="0"/>
                <a:cs typeface="Open Sans" panose="020B0606030504020204" pitchFamily="34" charset="0"/>
              </a:rPr>
              <a:t>mở</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rộng</a:t>
            </a:r>
            <a:r>
              <a:rPr lang="en-US" sz="2500" b="1" dirty="0">
                <a:latin typeface="Open Sans" panose="020B0606030504020204" pitchFamily="34" charset="0"/>
                <a:ea typeface="Open Sans" panose="020B0606030504020204" pitchFamily="34" charset="0"/>
                <a:cs typeface="Open Sans" panose="020B0606030504020204" pitchFamily="34" charset="0"/>
              </a:rPr>
              <a:t>.</a:t>
            </a:r>
            <a:endParaRPr lang="vi-VN" sz="2500" b="1"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500" b="1" dirty="0" err="1">
                <a:latin typeface="Open Sans" panose="020B0606030504020204" pitchFamily="34" charset="0"/>
                <a:ea typeface="Open Sans" panose="020B0606030504020204" pitchFamily="34" charset="0"/>
                <a:cs typeface="Open Sans" panose="020B0606030504020204" pitchFamily="34" charset="0"/>
              </a:rPr>
              <a:t>Tăng</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bảo</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mật</a:t>
            </a:r>
            <a:r>
              <a:rPr lang="en-US" sz="2500" b="1" dirty="0">
                <a:latin typeface="Open Sans" panose="020B0606030504020204" pitchFamily="34" charset="0"/>
                <a:ea typeface="Open Sans" panose="020B0606030504020204" pitchFamily="34" charset="0"/>
                <a:cs typeface="Open Sans" panose="020B0606030504020204" pitchFamily="34" charset="0"/>
              </a:rPr>
              <a:t>:</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dữ</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liệu</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không</a:t>
            </a:r>
            <a:endParaRPr lang="vi-VN" sz="2500" dirty="0">
              <a:latin typeface="Open Sans" panose="020B0606030504020204" pitchFamily="34" charset="0"/>
              <a:ea typeface="Open Sans" panose="020B0606030504020204" pitchFamily="34" charset="0"/>
              <a:cs typeface="Open Sans" panose="020B0606030504020204" pitchFamily="34" charset="0"/>
            </a:endParaRPr>
          </a:p>
          <a:p>
            <a:r>
              <a:rPr lang="en-US" sz="2500" dirty="0" err="1">
                <a:latin typeface="Open Sans" panose="020B0606030504020204" pitchFamily="34" charset="0"/>
                <a:ea typeface="Open Sans" panose="020B0606030504020204" pitchFamily="34" charset="0"/>
                <a:cs typeface="Open Sans" panose="020B0606030504020204" pitchFamily="34" charset="0"/>
              </a:rPr>
              <a:t>truy</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cập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trực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tiếp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từ</a:t>
            </a:r>
            <a:r>
              <a:rPr lang="en-US" sz="2500" dirty="0">
                <a:latin typeface="Open Sans" panose="020B0606030504020204" pitchFamily="34" charset="0"/>
                <a:ea typeface="Open Sans" panose="020B0606030504020204" pitchFamily="34" charset="0"/>
                <a:cs typeface="Open Sans" panose="020B0606030504020204" pitchFamily="34" charset="0"/>
              </a:rPr>
              <a:t> client.</a:t>
            </a:r>
            <a:endParaRPr lang="vi-VN" sz="25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500" dirty="0">
                <a:latin typeface="Open Sans" panose="020B0606030504020204" pitchFamily="34" charset="0"/>
                <a:ea typeface="Open Sans" panose="020B0606030504020204" pitchFamily="34" charset="0"/>
                <a:cs typeface="Open Sans" panose="020B0606030504020204" pitchFamily="34" charset="0"/>
              </a:rPr>
              <a:t>Cho </a:t>
            </a:r>
            <a:r>
              <a:rPr lang="en-US" sz="2500" dirty="0" err="1">
                <a:latin typeface="Open Sans" panose="020B0606030504020204" pitchFamily="34" charset="0"/>
                <a:ea typeface="Open Sans" panose="020B0606030504020204" pitchFamily="34" charset="0"/>
                <a:cs typeface="Open Sans" panose="020B0606030504020204" pitchFamily="34" charset="0"/>
              </a:rPr>
              <a:t>phép</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phát</a:t>
            </a:r>
            <a:r>
              <a:rPr lang="en-US" sz="2500" b="1" dirty="0">
                <a:latin typeface="Open Sans" panose="020B0606030504020204" pitchFamily="34" charset="0"/>
                <a:ea typeface="Open Sans" panose="020B0606030504020204" pitchFamily="34" charset="0"/>
                <a:cs typeface="Open Sans" panose="020B0606030504020204" pitchFamily="34" charset="0"/>
              </a:rPr>
              <a:t> </a:t>
            </a:r>
            <a:r>
              <a:rPr lang="en-US" sz="2500" b="1" dirty="0" err="1">
                <a:latin typeface="Open Sans" panose="020B0606030504020204" pitchFamily="34" charset="0"/>
                <a:ea typeface="Open Sans" panose="020B0606030504020204" pitchFamily="34" charset="0"/>
                <a:cs typeface="Open Sans" panose="020B0606030504020204" pitchFamily="34" charset="0"/>
              </a:rPr>
              <a:t>triển</a:t>
            </a:r>
            <a:r>
              <a:rPr lang="en-US" sz="2500" b="1" dirty="0">
                <a:latin typeface="Open Sans" panose="020B0606030504020204" pitchFamily="34" charset="0"/>
                <a:ea typeface="Open Sans" panose="020B0606030504020204" pitchFamily="34" charset="0"/>
                <a:cs typeface="Open Sans" panose="020B0606030504020204" pitchFamily="34" charset="0"/>
              </a:rPr>
              <a:t> song </a:t>
            </a:r>
            <a:r>
              <a:rPr lang="en-US" sz="2500" b="1" dirty="0" err="1">
                <a:latin typeface="Open Sans" panose="020B0606030504020204" pitchFamily="34" charset="0"/>
                <a:ea typeface="Open Sans" panose="020B0606030504020204" pitchFamily="34" charset="0"/>
                <a:cs typeface="Open Sans" panose="020B0606030504020204" pitchFamily="34" charset="0"/>
              </a:rPr>
              <a:t>song</a:t>
            </a:r>
            <a:endParaRPr lang="vi-VN" sz="2500" b="1" dirty="0">
              <a:latin typeface="Open Sans" panose="020B0606030504020204" pitchFamily="34" charset="0"/>
              <a:ea typeface="Open Sans" panose="020B0606030504020204" pitchFamily="34" charset="0"/>
              <a:cs typeface="Open Sans" panose="020B0606030504020204" pitchFamily="34" charset="0"/>
            </a:endParaRPr>
          </a:p>
          <a:p>
            <a:r>
              <a:rPr lang="en-US" sz="2500" dirty="0" err="1">
                <a:latin typeface="Open Sans" panose="020B0606030504020204" pitchFamily="34" charset="0"/>
                <a:ea typeface="Open Sans" panose="020B0606030504020204" pitchFamily="34" charset="0"/>
                <a:cs typeface="Open Sans" panose="020B0606030504020204" pitchFamily="34" charset="0"/>
              </a:rPr>
              <a:t>giữa</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các</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thành</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viên</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dirty="0" err="1">
                <a:latin typeface="Open Sans" panose="020B0606030504020204" pitchFamily="34" charset="0"/>
                <a:ea typeface="Open Sans" panose="020B0606030504020204" pitchFamily="34" charset="0"/>
                <a:cs typeface="Open Sans" panose="020B0606030504020204" pitchFamily="34" charset="0"/>
              </a:rPr>
              <a:t>nhóm</a:t>
            </a:r>
            <a:r>
              <a:rPr lang="en-US" sz="2500" dirty="0">
                <a:latin typeface="Open Sans" panose="020B0606030504020204" pitchFamily="34" charset="0"/>
                <a:ea typeface="Open Sans" panose="020B0606030504020204" pitchFamily="34" charset="0"/>
                <a:cs typeface="Open Sans" panose="020B0606030504020204" pitchFamily="34" charset="0"/>
              </a:rPr>
              <a:t>.</a:t>
            </a:r>
          </a:p>
        </p:txBody>
      </p:sp>
      <p:sp>
        <p:nvSpPr>
          <p:cNvPr id="32" name="Freeform 3">
            <a:extLst>
              <a:ext uri="{FF2B5EF4-FFF2-40B4-BE49-F238E27FC236}">
                <a16:creationId xmlns:a16="http://schemas.microsoft.com/office/drawing/2014/main" id="{871E5DD0-FF41-86E1-4547-B5E4924B8A71}"/>
              </a:ext>
            </a:extLst>
          </p:cNvPr>
          <p:cNvSpPr/>
          <p:nvPr/>
        </p:nvSpPr>
        <p:spPr>
          <a:xfrm rot="-10800000" flipH="1" flipV="1">
            <a:off x="-4282698" y="6131886"/>
            <a:ext cx="4231157" cy="4114800"/>
          </a:xfrm>
          <a:custGeom>
            <a:avLst/>
            <a:gdLst/>
            <a:ahLst/>
            <a:cxnLst/>
            <a:rect l="l" t="t" r="r" b="b"/>
            <a:pathLst>
              <a:path w="4231157" h="4114800">
                <a:moveTo>
                  <a:pt x="4231157" y="4114800"/>
                </a:moveTo>
                <a:lnTo>
                  <a:pt x="0" y="4114800"/>
                </a:lnTo>
                <a:lnTo>
                  <a:pt x="0" y="0"/>
                </a:lnTo>
                <a:lnTo>
                  <a:pt x="4231157" y="0"/>
                </a:lnTo>
                <a:lnTo>
                  <a:pt x="4231157"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3" name="Group 4">
            <a:extLst>
              <a:ext uri="{FF2B5EF4-FFF2-40B4-BE49-F238E27FC236}">
                <a16:creationId xmlns:a16="http://schemas.microsoft.com/office/drawing/2014/main" id="{37758DC9-F930-8D5D-C0FC-0908D61E101B}"/>
              </a:ext>
            </a:extLst>
          </p:cNvPr>
          <p:cNvGrpSpPr/>
          <p:nvPr/>
        </p:nvGrpSpPr>
        <p:grpSpPr>
          <a:xfrm>
            <a:off x="18516600" y="8630800"/>
            <a:ext cx="17293580" cy="866600"/>
            <a:chOff x="0" y="0"/>
            <a:chExt cx="4244348" cy="212689"/>
          </a:xfrm>
        </p:grpSpPr>
        <p:sp>
          <p:nvSpPr>
            <p:cNvPr id="34" name="Freeform 5">
              <a:extLst>
                <a:ext uri="{FF2B5EF4-FFF2-40B4-BE49-F238E27FC236}">
                  <a16:creationId xmlns:a16="http://schemas.microsoft.com/office/drawing/2014/main" id="{BEBFA06B-1B0F-58F3-16D7-CEA869CA0DCA}"/>
                </a:ext>
              </a:extLst>
            </p:cNvPr>
            <p:cNvSpPr/>
            <p:nvPr/>
          </p:nvSpPr>
          <p:spPr>
            <a:xfrm>
              <a:off x="0" y="0"/>
              <a:ext cx="4244348" cy="212689"/>
            </a:xfrm>
            <a:custGeom>
              <a:avLst/>
              <a:gdLst/>
              <a:ahLst/>
              <a:cxnLst/>
              <a:rect l="l" t="t" r="r" b="b"/>
              <a:pathLst>
                <a:path w="4244348" h="212689">
                  <a:moveTo>
                    <a:pt x="4041148" y="0"/>
                  </a:moveTo>
                  <a:lnTo>
                    <a:pt x="0" y="0"/>
                  </a:lnTo>
                  <a:lnTo>
                    <a:pt x="203200" y="212689"/>
                  </a:lnTo>
                  <a:lnTo>
                    <a:pt x="4244348" y="212689"/>
                  </a:lnTo>
                  <a:lnTo>
                    <a:pt x="4041148" y="0"/>
                  </a:lnTo>
                  <a:close/>
                </a:path>
              </a:pathLst>
            </a:custGeom>
            <a:solidFill>
              <a:srgbClr val="000000">
                <a:alpha val="0"/>
              </a:srgbClr>
            </a:solidFill>
            <a:ln w="76200" cap="sq">
              <a:solidFill>
                <a:srgbClr val="76ADE5"/>
              </a:solidFill>
              <a:prstDash val="solid"/>
              <a:miter/>
            </a:ln>
          </p:spPr>
        </p:sp>
        <p:sp>
          <p:nvSpPr>
            <p:cNvPr id="35" name="TextBox 6">
              <a:extLst>
                <a:ext uri="{FF2B5EF4-FFF2-40B4-BE49-F238E27FC236}">
                  <a16:creationId xmlns:a16="http://schemas.microsoft.com/office/drawing/2014/main" id="{9D67CE94-BBEC-2E56-0287-D876F8436141}"/>
                </a:ext>
              </a:extLst>
            </p:cNvPr>
            <p:cNvSpPr txBox="1"/>
            <p:nvPr/>
          </p:nvSpPr>
          <p:spPr>
            <a:xfrm>
              <a:off x="101600" y="-38100"/>
              <a:ext cx="4041148" cy="25078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2005</Words>
  <Application>Microsoft Office PowerPoint</Application>
  <PresentationFormat>Tùy chỉnh</PresentationFormat>
  <Paragraphs>187</Paragraphs>
  <Slides>17</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17</vt:i4>
      </vt:variant>
    </vt:vector>
  </HeadingPairs>
  <TitlesOfParts>
    <vt:vector size="23" baseType="lpstr">
      <vt:lpstr>Anton</vt:lpstr>
      <vt:lpstr>Arial</vt:lpstr>
      <vt:lpstr>Open Sans</vt:lpstr>
      <vt:lpstr>Open Sans Bold</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psu17</dc:creator>
  <cp:lastModifiedBy>psu17112005@gmail.com</cp:lastModifiedBy>
  <cp:revision>2</cp:revision>
  <dcterms:created xsi:type="dcterms:W3CDTF">2006-08-16T00:00:00Z</dcterms:created>
  <dcterms:modified xsi:type="dcterms:W3CDTF">2025-10-25T14:46:02Z</dcterms:modified>
  <dc:identifier>DAG2yXFdvAs</dc:identifier>
</cp:coreProperties>
</file>